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86" r:id="rId2"/>
    <p:sldId id="302" r:id="rId3"/>
    <p:sldId id="297" r:id="rId4"/>
    <p:sldId id="294" r:id="rId5"/>
    <p:sldId id="296" r:id="rId6"/>
    <p:sldId id="285" r:id="rId7"/>
    <p:sldId id="303" r:id="rId8"/>
    <p:sldId id="304" r:id="rId9"/>
  </p:sldIdLst>
  <p:sldSz cx="6858000" cy="10872788"/>
  <p:notesSz cx="6888163" cy="10018713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24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00"/>
    <a:srgbClr val="FF3300"/>
    <a:srgbClr val="336699"/>
    <a:srgbClr val="00FFFF"/>
    <a:srgbClr val="0099CC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1" autoAdjust="0"/>
    <p:restoredTop sz="93667" autoAdjust="0"/>
  </p:normalViewPr>
  <p:slideViewPr>
    <p:cSldViewPr>
      <p:cViewPr>
        <p:scale>
          <a:sx n="75" d="100"/>
          <a:sy n="75" d="100"/>
        </p:scale>
        <p:origin x="1665" y="186"/>
      </p:cViewPr>
      <p:guideLst>
        <p:guide orient="horz" pos="3424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4500" cy="50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6" tIns="47272" rIns="94546" bIns="47272" numCol="1" anchor="t" anchorCtr="0" compatLnSpc="1">
            <a:prstTxWarp prst="textNoShape">
              <a:avLst/>
            </a:prstTxWarp>
          </a:bodyPr>
          <a:lstStyle>
            <a:lvl1pPr defTabSz="94567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1"/>
            <a:ext cx="2984500" cy="50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6" tIns="47272" rIns="94546" bIns="47272" numCol="1" anchor="t" anchorCtr="0" compatLnSpc="1">
            <a:prstTxWarp prst="textNoShape">
              <a:avLst/>
            </a:prstTxWarp>
          </a:bodyPr>
          <a:lstStyle>
            <a:lvl1pPr algn="r" defTabSz="94567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5558"/>
            <a:ext cx="2984500" cy="50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6" tIns="47272" rIns="94546" bIns="47272" numCol="1" anchor="b" anchorCtr="0" compatLnSpc="1">
            <a:prstTxWarp prst="textNoShape">
              <a:avLst/>
            </a:prstTxWarp>
          </a:bodyPr>
          <a:lstStyle>
            <a:lvl1pPr defTabSz="945677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515558"/>
            <a:ext cx="2984500" cy="50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46" tIns="47272" rIns="94546" bIns="47272" numCol="1" anchor="b" anchorCtr="0" compatLnSpc="1">
            <a:prstTxWarp prst="textNoShape">
              <a:avLst/>
            </a:prstTxWarp>
          </a:bodyPr>
          <a:lstStyle>
            <a:lvl1pPr algn="r" defTabSz="945677">
              <a:defRPr sz="1200">
                <a:latin typeface="Arial" charset="0"/>
              </a:defRPr>
            </a:lvl1pPr>
          </a:lstStyle>
          <a:p>
            <a:pPr>
              <a:defRPr/>
            </a:pPr>
            <a:fld id="{6D6D36F2-3A37-4AA8-B599-00F9000F21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73343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14350" y="3378201"/>
            <a:ext cx="5829300" cy="23304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028700" y="6161088"/>
            <a:ext cx="4800600" cy="2778126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47B82-0E6A-4CF1-A3BB-9CFF8718F56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B0990-F98A-4FF2-B791-8E8933C08B5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4972050" y="434976"/>
            <a:ext cx="1543050" cy="927735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42900" y="434976"/>
            <a:ext cx="4476750" cy="92773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E72E5-F9A7-47B6-BC74-C07751A027E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/>
          </p:nvPr>
        </p:nvSpPr>
        <p:spPr>
          <a:xfrm>
            <a:off x="342900" y="434976"/>
            <a:ext cx="6172200" cy="927735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EA93A-285B-4AAB-ACA1-FCA0BF31BB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F9936-A1D3-4CE1-8514-FEFE896FDE0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1338" y="6986588"/>
            <a:ext cx="5829300" cy="21590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41338" y="4608513"/>
            <a:ext cx="5829300" cy="2378074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1500C-5BA7-44C9-AE2C-170D1BE4CF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342900" y="2538413"/>
            <a:ext cx="3009900" cy="7173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505200" y="2538413"/>
            <a:ext cx="3009900" cy="7173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EC164-9070-4727-9148-B15D69EE2B9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434976"/>
            <a:ext cx="6172200" cy="1812926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42900" y="2433640"/>
            <a:ext cx="3030538" cy="10144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342900" y="3448052"/>
            <a:ext cx="3030538" cy="6264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3484566" y="2433640"/>
            <a:ext cx="3030537" cy="10144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3484566" y="3448052"/>
            <a:ext cx="3030537" cy="6264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74341-E03C-4465-B31F-67792E267A8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77512-CA7B-4543-951F-4B693E76044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2EE5F-CC6A-48C5-A2D5-15060BB0B61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2900" y="433389"/>
            <a:ext cx="2255838" cy="18415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681289" y="433389"/>
            <a:ext cx="3833812" cy="92789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42900" y="2274890"/>
            <a:ext cx="2255838" cy="7437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C00FC-FBE0-428F-B8DF-DD9F8A81AFB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4613" y="7610477"/>
            <a:ext cx="4114800" cy="898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344613" y="971551"/>
            <a:ext cx="4114800" cy="65230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344613" y="8509001"/>
            <a:ext cx="4114800" cy="12763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0D9C8-B057-463E-A14C-A045BF8CEBA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42900" y="434975"/>
            <a:ext cx="6172200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2900" y="2538413"/>
            <a:ext cx="6172200" cy="717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9901238"/>
            <a:ext cx="16002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43150" y="9901238"/>
            <a:ext cx="21717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4900" y="9901238"/>
            <a:ext cx="1600200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4A82EFF-81F2-4CF4-97E1-8D6094EFF97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jp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jp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jpg"/><Relationship Id="rId32" Type="http://schemas.openxmlformats.org/officeDocument/2006/relationships/image" Target="../media/image31.jp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jp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jpg"/><Relationship Id="rId8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11" Type="http://schemas.openxmlformats.org/officeDocument/2006/relationships/image" Target="../media/image41.pn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26" Type="http://schemas.openxmlformats.org/officeDocument/2006/relationships/image" Target="../media/image72.jpe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34" Type="http://schemas.openxmlformats.org/officeDocument/2006/relationships/image" Target="../media/image80.jpg"/><Relationship Id="rId7" Type="http://schemas.openxmlformats.org/officeDocument/2006/relationships/image" Target="../media/image54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5" Type="http://schemas.openxmlformats.org/officeDocument/2006/relationships/image" Target="../media/image71.jpeg"/><Relationship Id="rId33" Type="http://schemas.openxmlformats.org/officeDocument/2006/relationships/image" Target="../media/image79.png"/><Relationship Id="rId2" Type="http://schemas.openxmlformats.org/officeDocument/2006/relationships/image" Target="../media/image49.png"/><Relationship Id="rId16" Type="http://schemas.openxmlformats.org/officeDocument/2006/relationships/image" Target="../media/image62.png"/><Relationship Id="rId20" Type="http://schemas.openxmlformats.org/officeDocument/2006/relationships/image" Target="../media/image66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24" Type="http://schemas.openxmlformats.org/officeDocument/2006/relationships/image" Target="../media/image70.png"/><Relationship Id="rId32" Type="http://schemas.openxmlformats.org/officeDocument/2006/relationships/image" Target="../media/image78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23" Type="http://schemas.openxmlformats.org/officeDocument/2006/relationships/image" Target="../media/image69.png"/><Relationship Id="rId28" Type="http://schemas.openxmlformats.org/officeDocument/2006/relationships/image" Target="../media/image74.png"/><Relationship Id="rId10" Type="http://schemas.openxmlformats.org/officeDocument/2006/relationships/image" Target="../media/image56.png"/><Relationship Id="rId19" Type="http://schemas.openxmlformats.org/officeDocument/2006/relationships/image" Target="../media/image65.png"/><Relationship Id="rId31" Type="http://schemas.openxmlformats.org/officeDocument/2006/relationships/image" Target="../media/image77.png"/><Relationship Id="rId4" Type="http://schemas.openxmlformats.org/officeDocument/2006/relationships/image" Target="../media/image51.png"/><Relationship Id="rId9" Type="http://schemas.openxmlformats.org/officeDocument/2006/relationships/image" Target="../media/image1.png"/><Relationship Id="rId14" Type="http://schemas.openxmlformats.org/officeDocument/2006/relationships/image" Target="../media/image60.png"/><Relationship Id="rId22" Type="http://schemas.openxmlformats.org/officeDocument/2006/relationships/image" Target="../media/image68.png"/><Relationship Id="rId27" Type="http://schemas.openxmlformats.org/officeDocument/2006/relationships/image" Target="../media/image73.png"/><Relationship Id="rId30" Type="http://schemas.openxmlformats.org/officeDocument/2006/relationships/image" Target="../media/image76.jpeg"/><Relationship Id="rId8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26" Type="http://schemas.openxmlformats.org/officeDocument/2006/relationships/image" Target="../media/image104.png"/><Relationship Id="rId3" Type="http://schemas.openxmlformats.org/officeDocument/2006/relationships/image" Target="../media/image81.png"/><Relationship Id="rId21" Type="http://schemas.openxmlformats.org/officeDocument/2006/relationships/image" Target="../media/image99.png"/><Relationship Id="rId7" Type="http://schemas.openxmlformats.org/officeDocument/2006/relationships/image" Target="../media/image85.png"/><Relationship Id="rId12" Type="http://schemas.openxmlformats.org/officeDocument/2006/relationships/image" Target="../media/image90.jpeg"/><Relationship Id="rId17" Type="http://schemas.openxmlformats.org/officeDocument/2006/relationships/image" Target="../media/image95.png"/><Relationship Id="rId25" Type="http://schemas.openxmlformats.org/officeDocument/2006/relationships/image" Target="../media/image103.png"/><Relationship Id="rId2" Type="http://schemas.openxmlformats.org/officeDocument/2006/relationships/image" Target="../media/image1.png"/><Relationship Id="rId16" Type="http://schemas.openxmlformats.org/officeDocument/2006/relationships/image" Target="../media/image94.pn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image" Target="../media/image89.jpeg"/><Relationship Id="rId24" Type="http://schemas.openxmlformats.org/officeDocument/2006/relationships/image" Target="../media/image102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101.png"/><Relationship Id="rId10" Type="http://schemas.openxmlformats.org/officeDocument/2006/relationships/image" Target="../media/image88.emf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emf"/><Relationship Id="rId22" Type="http://schemas.openxmlformats.org/officeDocument/2006/relationships/image" Target="../media/image100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18" Type="http://schemas.openxmlformats.org/officeDocument/2006/relationships/image" Target="../media/image115.png"/><Relationship Id="rId26" Type="http://schemas.openxmlformats.org/officeDocument/2006/relationships/image" Target="../media/image123.png"/><Relationship Id="rId39" Type="http://schemas.openxmlformats.org/officeDocument/2006/relationships/image" Target="../media/image134.png"/><Relationship Id="rId21" Type="http://schemas.openxmlformats.org/officeDocument/2006/relationships/image" Target="../media/image118.png"/><Relationship Id="rId34" Type="http://schemas.openxmlformats.org/officeDocument/2006/relationships/image" Target="../media/image130.png"/><Relationship Id="rId7" Type="http://schemas.openxmlformats.org/officeDocument/2006/relationships/image" Target="../media/image1.png"/><Relationship Id="rId12" Type="http://schemas.openxmlformats.org/officeDocument/2006/relationships/image" Target="../media/image109.jpeg"/><Relationship Id="rId17" Type="http://schemas.openxmlformats.org/officeDocument/2006/relationships/image" Target="../media/image114.png"/><Relationship Id="rId25" Type="http://schemas.openxmlformats.org/officeDocument/2006/relationships/image" Target="../media/image122.png"/><Relationship Id="rId33" Type="http://schemas.openxmlformats.org/officeDocument/2006/relationships/image" Target="../media/image129.png"/><Relationship Id="rId38" Type="http://schemas.openxmlformats.org/officeDocument/2006/relationships/image" Target="http://www.ramehart.com/goniometers/goni_adv.jpg" TargetMode="External"/><Relationship Id="rId2" Type="http://schemas.openxmlformats.org/officeDocument/2006/relationships/video" Target="file:///C:\Presentation%20V3R\MEMS_5x_3D_rot.avi" TargetMode="External"/><Relationship Id="rId16" Type="http://schemas.openxmlformats.org/officeDocument/2006/relationships/image" Target="../media/image113.jpeg"/><Relationship Id="rId20" Type="http://schemas.openxmlformats.org/officeDocument/2006/relationships/image" Target="../media/image117.png"/><Relationship Id="rId29" Type="http://schemas.openxmlformats.org/officeDocument/2006/relationships/image" Target="../media/image125.png"/><Relationship Id="rId1" Type="http://schemas.openxmlformats.org/officeDocument/2006/relationships/video" Target="file:///C:\Presentation%20DHM%20-%20V4\solarwafer2.wmv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08.jpeg"/><Relationship Id="rId24" Type="http://schemas.openxmlformats.org/officeDocument/2006/relationships/image" Target="../media/image121.png"/><Relationship Id="rId32" Type="http://schemas.openxmlformats.org/officeDocument/2006/relationships/image" Target="../media/image128.png"/><Relationship Id="rId37" Type="http://schemas.openxmlformats.org/officeDocument/2006/relationships/image" Target="../media/image133.jpeg"/><Relationship Id="rId5" Type="http://schemas.openxmlformats.org/officeDocument/2006/relationships/video" Target="file:///C:\Users\user\Desktop\Presentation%20NEW\u-miroir_w_graph_ppt.avi" TargetMode="External"/><Relationship Id="rId15" Type="http://schemas.openxmlformats.org/officeDocument/2006/relationships/image" Target="../media/image112.png"/><Relationship Id="rId23" Type="http://schemas.openxmlformats.org/officeDocument/2006/relationships/image" Target="../media/image120.png"/><Relationship Id="rId28" Type="http://schemas.openxmlformats.org/officeDocument/2006/relationships/image" Target="../media/image124.jpeg"/><Relationship Id="rId36" Type="http://schemas.openxmlformats.org/officeDocument/2006/relationships/image" Target="../media/image132.jpeg"/><Relationship Id="rId10" Type="http://schemas.openxmlformats.org/officeDocument/2006/relationships/image" Target="../media/image107.png"/><Relationship Id="rId19" Type="http://schemas.openxmlformats.org/officeDocument/2006/relationships/image" Target="../media/image116.gif"/><Relationship Id="rId31" Type="http://schemas.openxmlformats.org/officeDocument/2006/relationships/image" Target="../media/image127.png"/><Relationship Id="rId4" Type="http://schemas.openxmlformats.org/officeDocument/2006/relationships/video" Target="file:///C:\Users\user\Desktop\Presentation%20NEW\OpticalShutter3D.avi" TargetMode="External"/><Relationship Id="rId9" Type="http://schemas.openxmlformats.org/officeDocument/2006/relationships/image" Target="../media/image106.png"/><Relationship Id="rId14" Type="http://schemas.openxmlformats.org/officeDocument/2006/relationships/image" Target="../media/image111.png"/><Relationship Id="rId22" Type="http://schemas.openxmlformats.org/officeDocument/2006/relationships/image" Target="../media/image119.png"/><Relationship Id="rId27" Type="http://schemas.microsoft.com/office/2007/relationships/hdphoto" Target="../media/hdphoto1.wdp"/><Relationship Id="rId30" Type="http://schemas.openxmlformats.org/officeDocument/2006/relationships/image" Target="../media/image126.png"/><Relationship Id="rId35" Type="http://schemas.openxmlformats.org/officeDocument/2006/relationships/image" Target="../media/image131.png"/><Relationship Id="rId8" Type="http://schemas.openxmlformats.org/officeDocument/2006/relationships/image" Target="../media/image105.png"/><Relationship Id="rId3" Type="http://schemas.openxmlformats.org/officeDocument/2006/relationships/video" Target="file:///C:\Presentation%20V3R\MEMS_20x_3D_rot.avi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gif"/><Relationship Id="rId13" Type="http://schemas.openxmlformats.org/officeDocument/2006/relationships/image" Target="../media/image141.png"/><Relationship Id="rId18" Type="http://schemas.openxmlformats.org/officeDocument/2006/relationships/image" Target="../media/image146.png"/><Relationship Id="rId26" Type="http://schemas.openxmlformats.org/officeDocument/2006/relationships/image" Target="../media/image154.png"/><Relationship Id="rId3" Type="http://schemas.openxmlformats.org/officeDocument/2006/relationships/video" Target="file:///C:\Lyncee%20Tec%20Presentation\Presentation%20Life%20Science\Movie4_Expe4_DU145_central_cells.avi" TargetMode="External"/><Relationship Id="rId21" Type="http://schemas.openxmlformats.org/officeDocument/2006/relationships/image" Target="../media/image149.jpe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17" Type="http://schemas.openxmlformats.org/officeDocument/2006/relationships/image" Target="../media/image145.jpeg"/><Relationship Id="rId25" Type="http://schemas.openxmlformats.org/officeDocument/2006/relationships/image" Target="../media/image153.png"/><Relationship Id="rId2" Type="http://schemas.openxmlformats.org/officeDocument/2006/relationships/video" Target="file:///C:\Users\user\Desktop\Presentation%20NEW\UMC3_Test_all_cells_2D_ppt.avi" TargetMode="External"/><Relationship Id="rId16" Type="http://schemas.openxmlformats.org/officeDocument/2006/relationships/image" Target="../media/image144.png"/><Relationship Id="rId20" Type="http://schemas.openxmlformats.org/officeDocument/2006/relationships/image" Target="../media/image148.png"/><Relationship Id="rId1" Type="http://schemas.openxmlformats.org/officeDocument/2006/relationships/video" Target="file:///C:\Lyncee%20Tec%20Presentation\Presentation%20Life%20Science\movie_fig5B_OPL.avi" TargetMode="External"/><Relationship Id="rId6" Type="http://schemas.openxmlformats.org/officeDocument/2006/relationships/image" Target="../media/image105.pn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5" Type="http://schemas.openxmlformats.org/officeDocument/2006/relationships/image" Target="../media/image1.png"/><Relationship Id="rId15" Type="http://schemas.openxmlformats.org/officeDocument/2006/relationships/image" Target="../media/image143.png"/><Relationship Id="rId23" Type="http://schemas.openxmlformats.org/officeDocument/2006/relationships/image" Target="../media/image151.jpeg"/><Relationship Id="rId10" Type="http://schemas.openxmlformats.org/officeDocument/2006/relationships/image" Target="../media/image138.png"/><Relationship Id="rId19" Type="http://schemas.openxmlformats.org/officeDocument/2006/relationships/image" Target="../media/image147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37.png"/><Relationship Id="rId14" Type="http://schemas.openxmlformats.org/officeDocument/2006/relationships/image" Target="../media/image142.jpeg"/><Relationship Id="rId22" Type="http://schemas.openxmlformats.org/officeDocument/2006/relationships/image" Target="../media/image150.jpeg"/><Relationship Id="rId27" Type="http://schemas.openxmlformats.org/officeDocument/2006/relationships/image" Target="../media/image155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7.png"/><Relationship Id="rId18" Type="http://schemas.openxmlformats.org/officeDocument/2006/relationships/image" Target="../media/image172.svg"/><Relationship Id="rId26" Type="http://schemas.openxmlformats.org/officeDocument/2006/relationships/image" Target="../media/image180.jpeg"/><Relationship Id="rId3" Type="http://schemas.openxmlformats.org/officeDocument/2006/relationships/image" Target="../media/image157.svg"/><Relationship Id="rId21" Type="http://schemas.openxmlformats.org/officeDocument/2006/relationships/image" Target="../media/image175.png"/><Relationship Id="rId34" Type="http://schemas.openxmlformats.org/officeDocument/2006/relationships/image" Target="../media/image188.jpeg"/><Relationship Id="rId7" Type="http://schemas.openxmlformats.org/officeDocument/2006/relationships/image" Target="../media/image161.png"/><Relationship Id="rId12" Type="http://schemas.openxmlformats.org/officeDocument/2006/relationships/image" Target="../media/image166.svg"/><Relationship Id="rId17" Type="http://schemas.openxmlformats.org/officeDocument/2006/relationships/image" Target="../media/image171.png"/><Relationship Id="rId25" Type="http://schemas.openxmlformats.org/officeDocument/2006/relationships/image" Target="../media/image179.jpeg"/><Relationship Id="rId33" Type="http://schemas.openxmlformats.org/officeDocument/2006/relationships/image" Target="../media/image187.jpeg"/><Relationship Id="rId2" Type="http://schemas.openxmlformats.org/officeDocument/2006/relationships/image" Target="../media/image156.png"/><Relationship Id="rId16" Type="http://schemas.openxmlformats.org/officeDocument/2006/relationships/image" Target="../media/image170.svg"/><Relationship Id="rId20" Type="http://schemas.openxmlformats.org/officeDocument/2006/relationships/image" Target="../media/image174.svg"/><Relationship Id="rId29" Type="http://schemas.openxmlformats.org/officeDocument/2006/relationships/image" Target="../media/image18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24" Type="http://schemas.openxmlformats.org/officeDocument/2006/relationships/image" Target="../media/image178.jpeg"/><Relationship Id="rId32" Type="http://schemas.openxmlformats.org/officeDocument/2006/relationships/image" Target="../media/image186.jpeg"/><Relationship Id="rId5" Type="http://schemas.openxmlformats.org/officeDocument/2006/relationships/image" Target="../media/image159.jpeg"/><Relationship Id="rId15" Type="http://schemas.openxmlformats.org/officeDocument/2006/relationships/image" Target="../media/image169.png"/><Relationship Id="rId23" Type="http://schemas.openxmlformats.org/officeDocument/2006/relationships/image" Target="../media/image177.jpeg"/><Relationship Id="rId28" Type="http://schemas.openxmlformats.org/officeDocument/2006/relationships/image" Target="../media/image182.jpeg"/><Relationship Id="rId10" Type="http://schemas.openxmlformats.org/officeDocument/2006/relationships/image" Target="../media/image164.png"/><Relationship Id="rId19" Type="http://schemas.openxmlformats.org/officeDocument/2006/relationships/image" Target="../media/image173.png"/><Relationship Id="rId31" Type="http://schemas.openxmlformats.org/officeDocument/2006/relationships/image" Target="../media/image185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8.svg"/><Relationship Id="rId22" Type="http://schemas.openxmlformats.org/officeDocument/2006/relationships/image" Target="../media/image176.svg"/><Relationship Id="rId27" Type="http://schemas.openxmlformats.org/officeDocument/2006/relationships/image" Target="../media/image181.jpeg"/><Relationship Id="rId30" Type="http://schemas.openxmlformats.org/officeDocument/2006/relationships/image" Target="../media/image184.png"/><Relationship Id="rId8" Type="http://schemas.openxmlformats.org/officeDocument/2006/relationships/image" Target="../media/image16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jpeg"/><Relationship Id="rId13" Type="http://schemas.openxmlformats.org/officeDocument/2006/relationships/image" Target="../media/image199.png"/><Relationship Id="rId18" Type="http://schemas.openxmlformats.org/officeDocument/2006/relationships/image" Target="../media/image204.jpeg"/><Relationship Id="rId26" Type="http://schemas.openxmlformats.org/officeDocument/2006/relationships/image" Target="../media/image212.png"/><Relationship Id="rId3" Type="http://schemas.openxmlformats.org/officeDocument/2006/relationships/image" Target="../media/image190.png"/><Relationship Id="rId21" Type="http://schemas.openxmlformats.org/officeDocument/2006/relationships/image" Target="../media/image207.png"/><Relationship Id="rId7" Type="http://schemas.openxmlformats.org/officeDocument/2006/relationships/image" Target="../media/image193.jpeg"/><Relationship Id="rId12" Type="http://schemas.openxmlformats.org/officeDocument/2006/relationships/image" Target="../media/image198.png"/><Relationship Id="rId17" Type="http://schemas.openxmlformats.org/officeDocument/2006/relationships/image" Target="../media/image203.jpeg"/><Relationship Id="rId25" Type="http://schemas.openxmlformats.org/officeDocument/2006/relationships/image" Target="../media/image211.png"/><Relationship Id="rId2" Type="http://schemas.openxmlformats.org/officeDocument/2006/relationships/image" Target="../media/image189.png"/><Relationship Id="rId16" Type="http://schemas.openxmlformats.org/officeDocument/2006/relationships/image" Target="../media/image202.png"/><Relationship Id="rId20" Type="http://schemas.openxmlformats.org/officeDocument/2006/relationships/image" Target="../media/image206.png"/><Relationship Id="rId29" Type="http://schemas.openxmlformats.org/officeDocument/2006/relationships/image" Target="../media/image215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png"/><Relationship Id="rId11" Type="http://schemas.openxmlformats.org/officeDocument/2006/relationships/image" Target="../media/image197.jpeg"/><Relationship Id="rId24" Type="http://schemas.openxmlformats.org/officeDocument/2006/relationships/image" Target="../media/image210.jpeg"/><Relationship Id="rId5" Type="http://schemas.openxmlformats.org/officeDocument/2006/relationships/image" Target="../media/image191.png"/><Relationship Id="rId15" Type="http://schemas.openxmlformats.org/officeDocument/2006/relationships/image" Target="../media/image201.png"/><Relationship Id="rId23" Type="http://schemas.openxmlformats.org/officeDocument/2006/relationships/image" Target="../media/image209.png"/><Relationship Id="rId28" Type="http://schemas.openxmlformats.org/officeDocument/2006/relationships/image" Target="../media/image214.png"/><Relationship Id="rId10" Type="http://schemas.openxmlformats.org/officeDocument/2006/relationships/image" Target="../media/image196.jpeg"/><Relationship Id="rId19" Type="http://schemas.openxmlformats.org/officeDocument/2006/relationships/image" Target="../media/image205.jpeg"/><Relationship Id="rId31" Type="http://schemas.openxmlformats.org/officeDocument/2006/relationships/image" Target="../media/image217.png"/><Relationship Id="rId4" Type="http://schemas.openxmlformats.org/officeDocument/2006/relationships/image" Target="../media/image1.png"/><Relationship Id="rId9" Type="http://schemas.openxmlformats.org/officeDocument/2006/relationships/image" Target="../media/image195.png"/><Relationship Id="rId14" Type="http://schemas.openxmlformats.org/officeDocument/2006/relationships/image" Target="../media/image200.png"/><Relationship Id="rId22" Type="http://schemas.openxmlformats.org/officeDocument/2006/relationships/image" Target="../media/image208.png"/><Relationship Id="rId27" Type="http://schemas.openxmlformats.org/officeDocument/2006/relationships/image" Target="../media/image213.png"/><Relationship Id="rId30" Type="http://schemas.openxmlformats.org/officeDocument/2006/relationships/image" Target="../media/image2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510942" y="237005"/>
            <a:ext cx="587038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立源興業股份有限公司</a:t>
            </a:r>
          </a:p>
          <a:p>
            <a:pPr algn="ctr"/>
            <a:r>
              <a:rPr lang="en-US" altLang="zh-TW" sz="1400" dirty="0">
                <a:latin typeface="微軟正黑體" pitchFamily="34" charset="-120"/>
                <a:ea typeface="微軟正黑體" pitchFamily="34" charset="-120"/>
              </a:rPr>
              <a:t>235</a:t>
            </a:r>
            <a:r>
              <a:rPr lang="zh-TW" altLang="en-US" sz="1400">
                <a:latin typeface="微軟正黑體" pitchFamily="34" charset="-120"/>
                <a:ea typeface="微軟正黑體" pitchFamily="34" charset="-120"/>
              </a:rPr>
              <a:t> 新</a:t>
            </a: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北市中和區新民街 </a:t>
            </a:r>
            <a:r>
              <a:rPr lang="en-US" altLang="zh-TW" sz="1400" dirty="0">
                <a:latin typeface="微軟正黑體" pitchFamily="34" charset="-120"/>
                <a:ea typeface="微軟正黑體" pitchFamily="34" charset="-120"/>
              </a:rPr>
              <a:t>29 </a:t>
            </a: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號 </a:t>
            </a:r>
            <a:r>
              <a:rPr lang="en-US" altLang="zh-TW" sz="1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1400" dirty="0">
                <a:latin typeface="微軟正黑體" pitchFamily="34" charset="-120"/>
                <a:ea typeface="微軟正黑體" pitchFamily="34" charset="-120"/>
              </a:rPr>
              <a:t> 樓</a:t>
            </a:r>
          </a:p>
          <a:p>
            <a:pPr algn="ctr"/>
            <a:r>
              <a:rPr lang="de-DE" altLang="zh-TW" sz="1400" dirty="0">
                <a:latin typeface="微軟正黑體" pitchFamily="34" charset="-120"/>
                <a:ea typeface="微軟正黑體" pitchFamily="34" charset="-120"/>
              </a:rPr>
              <a:t>TEL: (02) 2219-8008     FAX: (02) 2219-8266</a:t>
            </a:r>
          </a:p>
          <a:p>
            <a:pPr algn="ctr"/>
            <a:r>
              <a:rPr lang="de-DE" altLang="zh-TW" sz="1400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E-mail: info@lihyuan.com.tw    Web Site: http://www.lihyuan.com.tw</a:t>
            </a:r>
          </a:p>
        </p:txBody>
      </p:sp>
      <p:graphicFrame>
        <p:nvGraphicFramePr>
          <p:cNvPr id="42493" name="Group 5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037706"/>
              </p:ext>
            </p:extLst>
          </p:nvPr>
        </p:nvGraphicFramePr>
        <p:xfrm>
          <a:off x="529570" y="1710672"/>
          <a:ext cx="5923766" cy="3671664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4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16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charset="0"/>
                        </a:rPr>
                        <a:t>PAT</a:t>
                      </a:r>
                      <a:r>
                        <a:rPr lang="zh-TW" altLang="en-US" sz="1400" b="1" dirty="0">
                          <a:solidFill>
                            <a:srgbClr val="0000FF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charset="0"/>
                        </a:rPr>
                        <a:t> 系列 全球專利</a:t>
                      </a:r>
                      <a:endParaRPr lang="de-DE" altLang="zh-TW" sz="1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PAT</a:t>
                      </a:r>
                      <a:r>
                        <a:rPr lang="zh-TW" altLang="en-US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盤 </a:t>
                      </a:r>
                      <a:r>
                        <a:rPr lang="en-US" altLang="zh-TW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lang="zh-TW" altLang="en-US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有單盤、</a:t>
                      </a:r>
                      <a:r>
                        <a:rPr lang="en-US" altLang="zh-TW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盤、</a:t>
                      </a:r>
                      <a:r>
                        <a:rPr lang="en-US" altLang="zh-TW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lang="zh-TW" altLang="en-US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盤   </a:t>
                      </a:r>
                      <a:r>
                        <a:rPr lang="en-US" altLang="zh-TW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</a:t>
                      </a:r>
                      <a:r>
                        <a:rPr lang="zh-TW" altLang="en-US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設計</a:t>
                      </a:r>
                      <a:r>
                        <a:rPr lang="en-US" altLang="zh-TW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, </a:t>
                      </a:r>
                      <a:r>
                        <a:rPr lang="zh-TW" altLang="en-US" sz="125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操作簡便更具效率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電化學奈米膨脹儀</a:t>
                      </a:r>
                      <a:endParaRPr kumimoji="1" lang="zh-TW" alt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由</a:t>
                      </a:r>
                      <a:r>
                        <a:rPr kumimoji="0" lang="zh-TW" alt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充電引起的應變</a:t>
                      </a:r>
                      <a:r>
                        <a:rPr kumimoji="0" lang="de-DE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0" lang="zh-TW" alt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膨脹 </a:t>
                      </a:r>
                      <a:r>
                        <a:rPr kumimoji="0" lang="de-DE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&amp; </a:t>
                      </a:r>
                      <a:r>
                        <a:rPr kumimoji="0" lang="zh-TW" alt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收縮</a:t>
                      </a:r>
                      <a:r>
                        <a:rPr kumimoji="0" lang="de-DE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en-US" altLang="zh-TW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超級電容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電位循環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等研究</a:t>
                      </a:r>
                      <a:endParaRPr kumimoji="0" lang="zh-TW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* 解析度</a:t>
                      </a: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&lt; 5 nm</a:t>
                      </a:r>
                      <a:endParaRPr kumimoji="0" lang="zh-TW" altLang="de-DE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* 溫度範圍</a:t>
                      </a: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-20℃〜 80℃</a:t>
                      </a:r>
                      <a:endParaRPr kumimoji="0" lang="de-DE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</a:t>
                      </a:r>
                      <a:r>
                        <a:rPr kumimoji="0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0" lang="zh-TW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鋰電池電化學測試</a:t>
                      </a: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模組</a:t>
                      </a:r>
                      <a:r>
                        <a:rPr kumimoji="0" lang="zh-TW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kumimoji="1" lang="zh-TW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 </a:t>
                      </a:r>
                      <a:r>
                        <a:rPr kumimoji="0" lang="zh-TW" altLang="zh-TW" sz="1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Gen Shin Gothic Light" panose="020B0103020203020207" pitchFamily="34" charset="-120"/>
                        </a:rPr>
                        <a:t>依照實驗需求，提供氣體、光學、</a:t>
                      </a:r>
                      <a:endParaRPr kumimoji="0" lang="en-US" altLang="zh-TW" sz="1000" b="1" i="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Gen Shin Gothic Light" panose="020B0103020203020207" pitchFamily="34" charset="-12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636838" algn="ctr"/>
                          <a:tab pos="5273675" algn="r"/>
                        </a:tabLst>
                      </a:pPr>
                      <a:r>
                        <a:rPr kumimoji="0" lang="zh-TW" altLang="en-US" sz="1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Gen Shin Gothic Light" panose="020B0103020203020207" pitchFamily="34" charset="-120"/>
                        </a:rPr>
                        <a:t>   </a:t>
                      </a:r>
                      <a:r>
                        <a:rPr kumimoji="0" lang="zh-TW" altLang="zh-TW" sz="1000" b="1" i="0" u="none" strike="noStrike" cap="none" normalizeH="0" baseline="0" dirty="0">
                          <a:ln>
                            <a:noFill/>
                          </a:ln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Gen Shin Gothic Light" panose="020B0103020203020207" pitchFamily="34" charset="-120"/>
                        </a:rPr>
                        <a:t>高溫等電池電極模組</a:t>
                      </a:r>
                      <a:endParaRPr kumimoji="0" lang="en-US" altLang="zh-TW" sz="1000" b="1" i="0" u="none" strike="noStrike" cap="none" normalizeH="0" baseline="0" dirty="0">
                        <a:ln>
                          <a:noFill/>
                        </a:ln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Gen Shin Gothic Light" panose="020B0103020203020207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</a:t>
                      </a:r>
                      <a:r>
                        <a:rPr kumimoji="0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光學用電化學模組</a:t>
                      </a:r>
                      <a:r>
                        <a:rPr kumimoji="0" lang="zh-TW" alt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ECC-Opto-10, PAT-Cell-Opto-10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</a:t>
                      </a:r>
                      <a:r>
                        <a:rPr kumimoji="0" lang="de-DE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ECC-Opto-Std, ECC-Opto-Gas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" name="Rectangle 61"/>
          <p:cNvSpPr>
            <a:spLocks noChangeArrowheads="1"/>
          </p:cNvSpPr>
          <p:nvPr/>
        </p:nvSpPr>
        <p:spPr bwMode="auto">
          <a:xfrm>
            <a:off x="447781" y="1368961"/>
            <a:ext cx="49570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Blip>
                <a:blip r:embed="rId2"/>
              </a:buBlip>
              <a:tabLst>
                <a:tab pos="304800" algn="l"/>
              </a:tabLst>
            </a:pPr>
            <a:r>
              <a:rPr lang="en-US" altLang="zh-TW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電化學膨脹儀 </a:t>
            </a:r>
            <a:r>
              <a:rPr lang="en-US" altLang="zh-TW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de-DE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鋰電池測試</a:t>
            </a:r>
            <a:r>
              <a:rPr lang="zh-TW" altLang="en-US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模組</a:t>
            </a:r>
          </a:p>
        </p:txBody>
      </p:sp>
      <p:pic>
        <p:nvPicPr>
          <p:cNvPr id="88" name="Picture 8" descr="K:\__Media__Daten\LOGOS - ICONS - VORLAGEN\EL-CELL LOGO\EL-CELL-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03" y="1741281"/>
            <a:ext cx="1072946" cy="27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174" y="3598902"/>
            <a:ext cx="843636" cy="78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98" y="4524484"/>
            <a:ext cx="1089038" cy="71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4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8461" y="1800874"/>
            <a:ext cx="814613" cy="93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ECFDB73-480F-4B5A-29CC-7020A879D9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988" y="1835044"/>
            <a:ext cx="538014" cy="860466"/>
          </a:xfrm>
          <a:prstGeom prst="rect">
            <a:avLst/>
          </a:prstGeom>
        </p:spPr>
      </p:pic>
      <p:graphicFrame>
        <p:nvGraphicFramePr>
          <p:cNvPr id="7" name="Group 509">
            <a:extLst>
              <a:ext uri="{FF2B5EF4-FFF2-40B4-BE49-F238E27FC236}">
                <a16:creationId xmlns:a16="http://schemas.microsoft.com/office/drawing/2014/main" id="{DA1B6E59-7890-AAA1-8361-9ECF072A8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1264911"/>
              </p:ext>
            </p:extLst>
          </p:nvPr>
        </p:nvGraphicFramePr>
        <p:xfrm>
          <a:off x="516142" y="5740528"/>
          <a:ext cx="5937194" cy="4880442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8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804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1400" b="1" dirty="0">
                        <a:solidFill>
                          <a:srgbClr val="0000FF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charset="0"/>
                      </a:endParaRPr>
                    </a:p>
                  </a:txBody>
                  <a:tcPr marT="45703" marB="4570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03" marB="457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" name="圖片 15">
            <a:extLst>
              <a:ext uri="{FF2B5EF4-FFF2-40B4-BE49-F238E27FC236}">
                <a16:creationId xmlns:a16="http://schemas.microsoft.com/office/drawing/2014/main" id="{CA078A2A-FD9D-6C22-A68B-C8F84C90B1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2" y="4467338"/>
            <a:ext cx="738915" cy="77996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68934D08-7688-848E-8666-A028586CCD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2598" y="3631046"/>
            <a:ext cx="394830" cy="616800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AB4C4295-9C01-F83E-08DB-C04B5D5EFB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45018" y="2947817"/>
            <a:ext cx="374772" cy="430722"/>
          </a:xfrm>
          <a:prstGeom prst="rect">
            <a:avLst/>
          </a:prstGeom>
        </p:spPr>
      </p:pic>
      <p:grpSp>
        <p:nvGrpSpPr>
          <p:cNvPr id="2" name="object 6">
            <a:extLst>
              <a:ext uri="{FF2B5EF4-FFF2-40B4-BE49-F238E27FC236}">
                <a16:creationId xmlns:a16="http://schemas.microsoft.com/office/drawing/2014/main" id="{8E17731E-8699-2B0C-2F53-64DEBA8016DE}"/>
              </a:ext>
            </a:extLst>
          </p:cNvPr>
          <p:cNvGrpSpPr/>
          <p:nvPr/>
        </p:nvGrpSpPr>
        <p:grpSpPr>
          <a:xfrm>
            <a:off x="662869" y="7145259"/>
            <a:ext cx="679253" cy="264302"/>
            <a:chOff x="710183" y="5804915"/>
            <a:chExt cx="967740" cy="376555"/>
          </a:xfrm>
        </p:grpSpPr>
        <p:sp>
          <p:nvSpPr>
            <p:cNvPr id="5" name="object 7">
              <a:extLst>
                <a:ext uri="{FF2B5EF4-FFF2-40B4-BE49-F238E27FC236}">
                  <a16:creationId xmlns:a16="http://schemas.microsoft.com/office/drawing/2014/main" id="{9D24EF56-F988-CF4B-8A31-800E0040C321}"/>
                </a:ext>
              </a:extLst>
            </p:cNvPr>
            <p:cNvSpPr/>
            <p:nvPr/>
          </p:nvSpPr>
          <p:spPr>
            <a:xfrm>
              <a:off x="710183" y="5804915"/>
              <a:ext cx="967740" cy="376555"/>
            </a:xfrm>
            <a:custGeom>
              <a:avLst/>
              <a:gdLst/>
              <a:ahLst/>
              <a:cxnLst/>
              <a:rect l="l" t="t" r="r" b="b"/>
              <a:pathLst>
                <a:path w="967739" h="376554">
                  <a:moveTo>
                    <a:pt x="967740" y="376428"/>
                  </a:moveTo>
                  <a:lnTo>
                    <a:pt x="0" y="376428"/>
                  </a:lnTo>
                  <a:lnTo>
                    <a:pt x="0" y="0"/>
                  </a:lnTo>
                  <a:lnTo>
                    <a:pt x="967740" y="0"/>
                  </a:lnTo>
                  <a:lnTo>
                    <a:pt x="967740" y="376428"/>
                  </a:lnTo>
                  <a:close/>
                </a:path>
              </a:pathLst>
            </a:custGeom>
            <a:solidFill>
              <a:srgbClr val="5060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8">
              <a:extLst>
                <a:ext uri="{FF2B5EF4-FFF2-40B4-BE49-F238E27FC236}">
                  <a16:creationId xmlns:a16="http://schemas.microsoft.com/office/drawing/2014/main" id="{060B82CE-3C68-5A56-24AA-501836EF560A}"/>
                </a:ext>
              </a:extLst>
            </p:cNvPr>
            <p:cNvSpPr/>
            <p:nvPr/>
          </p:nvSpPr>
          <p:spPr>
            <a:xfrm>
              <a:off x="832104" y="5846063"/>
              <a:ext cx="723900" cy="294640"/>
            </a:xfrm>
            <a:custGeom>
              <a:avLst/>
              <a:gdLst/>
              <a:ahLst/>
              <a:cxnLst/>
              <a:rect l="l" t="t" r="r" b="b"/>
              <a:pathLst>
                <a:path w="723900" h="294639">
                  <a:moveTo>
                    <a:pt x="289560" y="289559"/>
                  </a:moveTo>
                  <a:lnTo>
                    <a:pt x="237744" y="289559"/>
                  </a:lnTo>
                  <a:lnTo>
                    <a:pt x="237744" y="237743"/>
                  </a:lnTo>
                  <a:lnTo>
                    <a:pt x="289560" y="237743"/>
                  </a:lnTo>
                  <a:lnTo>
                    <a:pt x="289560" y="289559"/>
                  </a:lnTo>
                  <a:close/>
                </a:path>
                <a:path w="723900" h="294639">
                  <a:moveTo>
                    <a:pt x="428244" y="294131"/>
                  </a:moveTo>
                  <a:lnTo>
                    <a:pt x="386143" y="286321"/>
                  </a:lnTo>
                  <a:lnTo>
                    <a:pt x="352044" y="263651"/>
                  </a:lnTo>
                  <a:lnTo>
                    <a:pt x="329374" y="228599"/>
                  </a:lnTo>
                  <a:lnTo>
                    <a:pt x="321564" y="184403"/>
                  </a:lnTo>
                  <a:lnTo>
                    <a:pt x="323540" y="162186"/>
                  </a:lnTo>
                  <a:lnTo>
                    <a:pt x="338923" y="122896"/>
                  </a:lnTo>
                  <a:lnTo>
                    <a:pt x="368236" y="93559"/>
                  </a:lnTo>
                  <a:lnTo>
                    <a:pt x="406908" y="78176"/>
                  </a:lnTo>
                  <a:lnTo>
                    <a:pt x="428244" y="76200"/>
                  </a:lnTo>
                  <a:lnTo>
                    <a:pt x="451127" y="78438"/>
                  </a:lnTo>
                  <a:lnTo>
                    <a:pt x="471868" y="84962"/>
                  </a:lnTo>
                  <a:lnTo>
                    <a:pt x="490608" y="95488"/>
                  </a:lnTo>
                  <a:lnTo>
                    <a:pt x="507492" y="109727"/>
                  </a:lnTo>
                  <a:lnTo>
                    <a:pt x="517110" y="124967"/>
                  </a:lnTo>
                  <a:lnTo>
                    <a:pt x="428244" y="124967"/>
                  </a:lnTo>
                  <a:lnTo>
                    <a:pt x="420290" y="125515"/>
                  </a:lnTo>
                  <a:lnTo>
                    <a:pt x="384048" y="147256"/>
                  </a:lnTo>
                  <a:lnTo>
                    <a:pt x="374904" y="169163"/>
                  </a:lnTo>
                  <a:lnTo>
                    <a:pt x="374904" y="178307"/>
                  </a:lnTo>
                  <a:lnTo>
                    <a:pt x="373380" y="187451"/>
                  </a:lnTo>
                  <a:lnTo>
                    <a:pt x="393763" y="233743"/>
                  </a:lnTo>
                  <a:lnTo>
                    <a:pt x="428244" y="245363"/>
                  </a:lnTo>
                  <a:lnTo>
                    <a:pt x="519483" y="245363"/>
                  </a:lnTo>
                  <a:lnTo>
                    <a:pt x="513397" y="255079"/>
                  </a:lnTo>
                  <a:lnTo>
                    <a:pt x="477321" y="284487"/>
                  </a:lnTo>
                  <a:lnTo>
                    <a:pt x="445936" y="293012"/>
                  </a:lnTo>
                  <a:lnTo>
                    <a:pt x="428244" y="294131"/>
                  </a:lnTo>
                  <a:close/>
                </a:path>
                <a:path w="723900" h="294639">
                  <a:moveTo>
                    <a:pt x="536448" y="202691"/>
                  </a:moveTo>
                  <a:lnTo>
                    <a:pt x="396240" y="202691"/>
                  </a:lnTo>
                  <a:lnTo>
                    <a:pt x="396240" y="158495"/>
                  </a:lnTo>
                  <a:lnTo>
                    <a:pt x="480060" y="158495"/>
                  </a:lnTo>
                  <a:lnTo>
                    <a:pt x="473892" y="146184"/>
                  </a:lnTo>
                  <a:lnTo>
                    <a:pt x="463867" y="135445"/>
                  </a:lnTo>
                  <a:lnTo>
                    <a:pt x="448984" y="127849"/>
                  </a:lnTo>
                  <a:lnTo>
                    <a:pt x="428244" y="124967"/>
                  </a:lnTo>
                  <a:lnTo>
                    <a:pt x="517110" y="124967"/>
                  </a:lnTo>
                  <a:lnTo>
                    <a:pt x="526803" y="140327"/>
                  </a:lnTo>
                  <a:lnTo>
                    <a:pt x="535114" y="170497"/>
                  </a:lnTo>
                  <a:lnTo>
                    <a:pt x="536852" y="193524"/>
                  </a:lnTo>
                  <a:lnTo>
                    <a:pt x="536448" y="202691"/>
                  </a:lnTo>
                  <a:close/>
                </a:path>
                <a:path w="723900" h="294639">
                  <a:moveTo>
                    <a:pt x="519483" y="245363"/>
                  </a:moveTo>
                  <a:lnTo>
                    <a:pt x="428244" y="245363"/>
                  </a:lnTo>
                  <a:lnTo>
                    <a:pt x="443984" y="244149"/>
                  </a:lnTo>
                  <a:lnTo>
                    <a:pt x="457009" y="240220"/>
                  </a:lnTo>
                  <a:lnTo>
                    <a:pt x="467463" y="233148"/>
                  </a:lnTo>
                  <a:lnTo>
                    <a:pt x="475488" y="222503"/>
                  </a:lnTo>
                  <a:lnTo>
                    <a:pt x="530352" y="222503"/>
                  </a:lnTo>
                  <a:lnTo>
                    <a:pt x="522660" y="240291"/>
                  </a:lnTo>
                  <a:lnTo>
                    <a:pt x="519483" y="245363"/>
                  </a:lnTo>
                  <a:close/>
                </a:path>
                <a:path w="723900" h="294639">
                  <a:moveTo>
                    <a:pt x="70103" y="132587"/>
                  </a:moveTo>
                  <a:lnTo>
                    <a:pt x="70103" y="85343"/>
                  </a:lnTo>
                  <a:lnTo>
                    <a:pt x="80557" y="80462"/>
                  </a:lnTo>
                  <a:lnTo>
                    <a:pt x="93154" y="77152"/>
                  </a:lnTo>
                  <a:lnTo>
                    <a:pt x="107180" y="75271"/>
                  </a:lnTo>
                  <a:lnTo>
                    <a:pt x="121920" y="74675"/>
                  </a:lnTo>
                  <a:lnTo>
                    <a:pt x="139303" y="75842"/>
                  </a:lnTo>
                  <a:lnTo>
                    <a:pt x="178308" y="94487"/>
                  </a:lnTo>
                  <a:lnTo>
                    <a:pt x="192661" y="123443"/>
                  </a:lnTo>
                  <a:lnTo>
                    <a:pt x="106679" y="123443"/>
                  </a:lnTo>
                  <a:lnTo>
                    <a:pt x="94749" y="124444"/>
                  </a:lnTo>
                  <a:lnTo>
                    <a:pt x="84391" y="126872"/>
                  </a:lnTo>
                  <a:lnTo>
                    <a:pt x="76033" y="129873"/>
                  </a:lnTo>
                  <a:lnTo>
                    <a:pt x="70103" y="132587"/>
                  </a:lnTo>
                  <a:close/>
                </a:path>
                <a:path w="723900" h="294639">
                  <a:moveTo>
                    <a:pt x="195072" y="289559"/>
                  </a:moveTo>
                  <a:lnTo>
                    <a:pt x="143256" y="289559"/>
                  </a:lnTo>
                  <a:lnTo>
                    <a:pt x="143256" y="163067"/>
                  </a:lnTo>
                  <a:lnTo>
                    <a:pt x="142446" y="153352"/>
                  </a:lnTo>
                  <a:lnTo>
                    <a:pt x="112871" y="123777"/>
                  </a:lnTo>
                  <a:lnTo>
                    <a:pt x="106679" y="123443"/>
                  </a:lnTo>
                  <a:lnTo>
                    <a:pt x="192661" y="123443"/>
                  </a:lnTo>
                  <a:lnTo>
                    <a:pt x="194381" y="134135"/>
                  </a:lnTo>
                  <a:lnTo>
                    <a:pt x="195072" y="152399"/>
                  </a:lnTo>
                  <a:lnTo>
                    <a:pt x="195072" y="289559"/>
                  </a:lnTo>
                  <a:close/>
                </a:path>
                <a:path w="723900" h="294639">
                  <a:moveTo>
                    <a:pt x="53340" y="289559"/>
                  </a:moveTo>
                  <a:lnTo>
                    <a:pt x="0" y="289559"/>
                  </a:lnTo>
                  <a:lnTo>
                    <a:pt x="0" y="0"/>
                  </a:lnTo>
                  <a:lnTo>
                    <a:pt x="53340" y="0"/>
                  </a:lnTo>
                  <a:lnTo>
                    <a:pt x="53340" y="289559"/>
                  </a:lnTo>
                  <a:close/>
                </a:path>
                <a:path w="723900" h="294639">
                  <a:moveTo>
                    <a:pt x="723900" y="289559"/>
                  </a:moveTo>
                  <a:lnTo>
                    <a:pt x="670560" y="289559"/>
                  </a:lnTo>
                  <a:lnTo>
                    <a:pt x="670560" y="0"/>
                  </a:lnTo>
                  <a:lnTo>
                    <a:pt x="723900" y="0"/>
                  </a:lnTo>
                  <a:lnTo>
                    <a:pt x="723900" y="289559"/>
                  </a:lnTo>
                  <a:close/>
                </a:path>
                <a:path w="723900" h="294639">
                  <a:moveTo>
                    <a:pt x="623316" y="289559"/>
                  </a:moveTo>
                  <a:lnTo>
                    <a:pt x="569976" y="289559"/>
                  </a:lnTo>
                  <a:lnTo>
                    <a:pt x="569976" y="237743"/>
                  </a:lnTo>
                  <a:lnTo>
                    <a:pt x="623316" y="237743"/>
                  </a:lnTo>
                  <a:lnTo>
                    <a:pt x="623316" y="289559"/>
                  </a:lnTo>
                  <a:close/>
                </a:path>
              </a:pathLst>
            </a:custGeom>
            <a:solidFill>
              <a:srgbClr val="F4B1A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7" name="圖片 16">
            <a:extLst>
              <a:ext uri="{FF2B5EF4-FFF2-40B4-BE49-F238E27FC236}">
                <a16:creationId xmlns:a16="http://schemas.microsoft.com/office/drawing/2014/main" id="{470F389E-D9EA-7B7C-DA23-79AD20F776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81" y="4867670"/>
            <a:ext cx="567652" cy="450251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F49E7910-E75A-5247-2D86-4F0E5F31DFB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00" y="4112204"/>
            <a:ext cx="814614" cy="648782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65A8E37-F7AE-FE38-C133-0417AAD0EB1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11">
            <a:off x="2907630" y="4300498"/>
            <a:ext cx="877238" cy="765886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84528D18-5446-2C6B-D48A-50F439BE62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41" y="374877"/>
            <a:ext cx="593021" cy="593021"/>
          </a:xfrm>
          <a:prstGeom prst="rect">
            <a:avLst/>
          </a:prstGeom>
        </p:spPr>
      </p:pic>
      <p:cxnSp>
        <p:nvCxnSpPr>
          <p:cNvPr id="32" name="直線單箭頭接點 31">
            <a:extLst>
              <a:ext uri="{FF2B5EF4-FFF2-40B4-BE49-F238E27FC236}">
                <a16:creationId xmlns:a16="http://schemas.microsoft.com/office/drawing/2014/main" id="{4619E2C4-770C-C3B8-D938-27A37E7B1F5F}"/>
              </a:ext>
            </a:extLst>
          </p:cNvPr>
          <p:cNvCxnSpPr/>
          <p:nvPr/>
        </p:nvCxnSpPr>
        <p:spPr>
          <a:xfrm>
            <a:off x="3318276" y="4656860"/>
            <a:ext cx="1062206" cy="341256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單箭頭接點 33">
            <a:extLst>
              <a:ext uri="{FF2B5EF4-FFF2-40B4-BE49-F238E27FC236}">
                <a16:creationId xmlns:a16="http://schemas.microsoft.com/office/drawing/2014/main" id="{F8C15FC4-B085-C987-DC8D-4DEAF5DFDAFA}"/>
              </a:ext>
            </a:extLst>
          </p:cNvPr>
          <p:cNvCxnSpPr/>
          <p:nvPr/>
        </p:nvCxnSpPr>
        <p:spPr>
          <a:xfrm flipV="1">
            <a:off x="3320406" y="4470396"/>
            <a:ext cx="1080120" cy="178329"/>
          </a:xfrm>
          <a:prstGeom prst="straightConnector1">
            <a:avLst/>
          </a:prstGeom>
          <a:ln w="63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8" name="圖片 47">
            <a:extLst>
              <a:ext uri="{FF2B5EF4-FFF2-40B4-BE49-F238E27FC236}">
                <a16:creationId xmlns:a16="http://schemas.microsoft.com/office/drawing/2014/main" id="{D543B457-1EC4-CEA0-9658-2F10D443843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677" y="4393260"/>
            <a:ext cx="1235604" cy="848146"/>
          </a:xfrm>
          <a:prstGeom prst="rect">
            <a:avLst/>
          </a:prstGeom>
        </p:spPr>
      </p:pic>
      <p:grpSp>
        <p:nvGrpSpPr>
          <p:cNvPr id="42" name="群組 41">
            <a:extLst>
              <a:ext uri="{FF2B5EF4-FFF2-40B4-BE49-F238E27FC236}">
                <a16:creationId xmlns:a16="http://schemas.microsoft.com/office/drawing/2014/main" id="{497ECEF6-5416-EAFB-9D8B-8DA2EF58E55A}"/>
              </a:ext>
            </a:extLst>
          </p:cNvPr>
          <p:cNvGrpSpPr/>
          <p:nvPr/>
        </p:nvGrpSpPr>
        <p:grpSpPr>
          <a:xfrm>
            <a:off x="711366" y="2727467"/>
            <a:ext cx="1072946" cy="629028"/>
            <a:chOff x="-1251520" y="3756853"/>
            <a:chExt cx="1000733" cy="561883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142659B5-CBA4-91F8-948F-4763157F25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017"/>
            <a:stretch/>
          </p:blipFill>
          <p:spPr>
            <a:xfrm>
              <a:off x="-1251520" y="3805858"/>
              <a:ext cx="536803" cy="512259"/>
            </a:xfrm>
            <a:prstGeom prst="rect">
              <a:avLst/>
            </a:prstGeom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C58A5A96-BE6B-F4ED-7DD2-7BBECA893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8820" y="3756853"/>
              <a:ext cx="498033" cy="561883"/>
            </a:xfrm>
            <a:prstGeom prst="rect">
              <a:avLst/>
            </a:prstGeom>
          </p:spPr>
        </p:pic>
      </p:grpSp>
      <p:pic>
        <p:nvPicPr>
          <p:cNvPr id="52" name="圖片 51">
            <a:extLst>
              <a:ext uri="{FF2B5EF4-FFF2-40B4-BE49-F238E27FC236}">
                <a16:creationId xmlns:a16="http://schemas.microsoft.com/office/drawing/2014/main" id="{A8C1C6DA-C2C1-C0F5-D336-222F2F8EA46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709" y="3629863"/>
            <a:ext cx="1392728" cy="623910"/>
          </a:xfrm>
          <a:prstGeom prst="rect">
            <a:avLst/>
          </a:prstGeom>
        </p:spPr>
      </p:pic>
      <p:sp>
        <p:nvSpPr>
          <p:cNvPr id="54" name="文字方塊 53">
            <a:extLst>
              <a:ext uri="{FF2B5EF4-FFF2-40B4-BE49-F238E27FC236}">
                <a16:creationId xmlns:a16="http://schemas.microsoft.com/office/drawing/2014/main" id="{54126F77-CC08-9DCF-9DBB-D1E0AE76C71E}"/>
              </a:ext>
            </a:extLst>
          </p:cNvPr>
          <p:cNvSpPr txBox="1"/>
          <p:nvPr/>
        </p:nvSpPr>
        <p:spPr>
          <a:xfrm>
            <a:off x="2844510" y="7446256"/>
            <a:ext cx="2171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BTC-130 </a:t>
            </a:r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標準電池量熱儀</a:t>
            </a:r>
            <a:endParaRPr lang="zh-TW" altLang="en-US" sz="1200" dirty="0"/>
          </a:p>
        </p:txBody>
      </p:sp>
      <p:pic>
        <p:nvPicPr>
          <p:cNvPr id="55" name="Picture 511">
            <a:extLst>
              <a:ext uri="{FF2B5EF4-FFF2-40B4-BE49-F238E27FC236}">
                <a16:creationId xmlns:a16="http://schemas.microsoft.com/office/drawing/2014/main" id="{B91F706A-3394-D3C9-D535-3FE0F05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15487" y="5788455"/>
            <a:ext cx="941503" cy="28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D5552D13-0F62-7B30-B55C-F5498667F06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38" y="6169627"/>
            <a:ext cx="1012697" cy="767797"/>
          </a:xfrm>
          <a:prstGeom prst="rect">
            <a:avLst/>
          </a:prstGeom>
        </p:spPr>
      </p:pic>
      <p:sp>
        <p:nvSpPr>
          <p:cNvPr id="58" name="文字方塊 57">
            <a:extLst>
              <a:ext uri="{FF2B5EF4-FFF2-40B4-BE49-F238E27FC236}">
                <a16:creationId xmlns:a16="http://schemas.microsoft.com/office/drawing/2014/main" id="{7807DAFA-7626-4CC1-3497-C69B77445236}"/>
              </a:ext>
            </a:extLst>
          </p:cNvPr>
          <p:cNvSpPr txBox="1"/>
          <p:nvPr/>
        </p:nvSpPr>
        <p:spPr>
          <a:xfrm>
            <a:off x="2789622" y="7112949"/>
            <a:ext cx="22955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1400" b="1" dirty="0">
                <a:solidFill>
                  <a:srgbClr val="336699"/>
                </a:solidFill>
                <a:latin typeface="微軟正黑體" pitchFamily="34" charset="-120"/>
                <a:ea typeface="微軟正黑體" pitchFamily="34" charset="-120"/>
              </a:rPr>
              <a:t>      </a:t>
            </a:r>
            <a:r>
              <a:rPr kumimoji="1" lang="zh-TW" altLang="en-US" sz="1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微軟正黑體" pitchFamily="34" charset="-120"/>
                <a:ea typeface="微軟正黑體" pitchFamily="34" charset="-120"/>
              </a:rPr>
              <a:t>全電池電池絕熱量熱儀</a:t>
            </a:r>
            <a:endParaRPr kumimoji="0" lang="de-DE" altLang="zh-TW" sz="14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8EF0A4EF-6044-DF06-CC17-8D4BABA86511}"/>
              </a:ext>
            </a:extLst>
          </p:cNvPr>
          <p:cNvSpPr txBox="1"/>
          <p:nvPr/>
        </p:nvSpPr>
        <p:spPr>
          <a:xfrm>
            <a:off x="2854717" y="6138795"/>
            <a:ext cx="2758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zh-TW" altLang="en-US" sz="12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2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加速量熱模組 </a:t>
            </a:r>
            <a:r>
              <a:rPr lang="en-US" altLang="zh-TW" sz="12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(ARC Module)</a:t>
            </a:r>
            <a:endParaRPr kumimoji="1" lang="en-US" altLang="zh-TW" sz="1200" b="1" i="0" u="none" strike="noStrike" cap="none" normalizeH="0" baseline="0" dirty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DC597611-BA1A-A2DE-E916-0AEB0125ECBF}"/>
              </a:ext>
            </a:extLst>
          </p:cNvPr>
          <p:cNvSpPr txBox="1"/>
          <p:nvPr/>
        </p:nvSpPr>
        <p:spPr>
          <a:xfrm>
            <a:off x="2854717" y="6414230"/>
            <a:ext cx="28093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zh-TW" altLang="en-US" sz="12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2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動態掃描模組 </a:t>
            </a:r>
            <a:r>
              <a:rPr lang="en-US" altLang="zh-TW" sz="12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(Scanning Module)</a:t>
            </a:r>
            <a:endParaRPr kumimoji="1" lang="en-US" altLang="zh-TW" sz="1200" b="1" i="0" u="none" strike="noStrike" cap="none" normalizeH="0" baseline="0" dirty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文字方塊 61">
            <a:extLst>
              <a:ext uri="{FF2B5EF4-FFF2-40B4-BE49-F238E27FC236}">
                <a16:creationId xmlns:a16="http://schemas.microsoft.com/office/drawing/2014/main" id="{E35A1B00-CD8B-D8F1-6A15-447B2C4DD262}"/>
              </a:ext>
            </a:extLst>
          </p:cNvPr>
          <p:cNvSpPr txBox="1"/>
          <p:nvPr/>
        </p:nvSpPr>
        <p:spPr>
          <a:xfrm>
            <a:off x="2854717" y="6691229"/>
            <a:ext cx="30913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1" lang="zh-TW" altLang="en-US" sz="12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2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鈕扣電池測量模組 </a:t>
            </a:r>
            <a:r>
              <a:rPr lang="en-US" altLang="zh-TW" sz="1200" b="1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(Coin Cell Module)</a:t>
            </a:r>
            <a:endParaRPr kumimoji="1" lang="en-US" altLang="zh-TW" sz="1200" b="1" i="0" u="none" strike="noStrike" cap="none" normalizeH="0" baseline="0" dirty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8BC9239B-3506-3C86-8E62-A3A5BD9042A1}"/>
              </a:ext>
            </a:extLst>
          </p:cNvPr>
          <p:cNvSpPr txBox="1"/>
          <p:nvPr/>
        </p:nvSpPr>
        <p:spPr>
          <a:xfrm>
            <a:off x="2793938" y="5821958"/>
            <a:ext cx="2715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zh-TW" altLang="en-US" sz="1400" b="1" dirty="0">
                <a:solidFill>
                  <a:srgbClr val="336699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kumimoji="1" lang="zh-TW" altLang="en-US" sz="14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zh-TW" altLang="en-US" sz="1400" b="1" i="0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多模塊量熱儀 </a:t>
            </a:r>
            <a:r>
              <a:rPr lang="en-US" altLang="zh-TW" sz="1400" b="1" i="0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MMC 274</a:t>
            </a:r>
            <a:r>
              <a:rPr lang="zh-TW" altLang="en-US" sz="1400" b="1" i="0" dirty="0">
                <a:solidFill>
                  <a:srgbClr val="0000F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de-DE" altLang="zh-TW" sz="1400" b="1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97" name="圖片 4096">
            <a:extLst>
              <a:ext uri="{FF2B5EF4-FFF2-40B4-BE49-F238E27FC236}">
                <a16:creationId xmlns:a16="http://schemas.microsoft.com/office/drawing/2014/main" id="{D111E0CF-9ECB-72C6-31B0-5ECE685D9C0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" t="673" r="1428"/>
          <a:stretch/>
        </p:blipFill>
        <p:spPr>
          <a:xfrm>
            <a:off x="1795867" y="6091540"/>
            <a:ext cx="766196" cy="855273"/>
          </a:xfrm>
          <a:prstGeom prst="rect">
            <a:avLst/>
          </a:prstGeom>
        </p:spPr>
      </p:pic>
      <p:sp>
        <p:nvSpPr>
          <p:cNvPr id="4099" name="文字方塊 4098">
            <a:extLst>
              <a:ext uri="{FF2B5EF4-FFF2-40B4-BE49-F238E27FC236}">
                <a16:creationId xmlns:a16="http://schemas.microsoft.com/office/drawing/2014/main" id="{D68D2E2A-2E78-F063-0DF9-05573747E818}"/>
              </a:ext>
            </a:extLst>
          </p:cNvPr>
          <p:cNvSpPr txBox="1"/>
          <p:nvPr/>
        </p:nvSpPr>
        <p:spPr>
          <a:xfrm>
            <a:off x="2910296" y="9453676"/>
            <a:ext cx="2171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Iso-BTC </a:t>
            </a:r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電池等溫量熱儀</a:t>
            </a:r>
            <a:endParaRPr lang="zh-TW" altLang="en-US" sz="1200" dirty="0"/>
          </a:p>
        </p:txBody>
      </p:sp>
      <p:sp>
        <p:nvSpPr>
          <p:cNvPr id="4100" name="文字方塊 4099">
            <a:extLst>
              <a:ext uri="{FF2B5EF4-FFF2-40B4-BE49-F238E27FC236}">
                <a16:creationId xmlns:a16="http://schemas.microsoft.com/office/drawing/2014/main" id="{0B6A8EAA-AD7D-0C89-EB35-BC5822327E8C}"/>
              </a:ext>
            </a:extLst>
          </p:cNvPr>
          <p:cNvSpPr txBox="1"/>
          <p:nvPr/>
        </p:nvSpPr>
        <p:spPr>
          <a:xfrm>
            <a:off x="2867355" y="8385369"/>
            <a:ext cx="2171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BTC-500 </a:t>
            </a:r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大電池量熱儀</a:t>
            </a:r>
            <a:endParaRPr lang="zh-TW" altLang="en-US" sz="1200" dirty="0"/>
          </a:p>
        </p:txBody>
      </p:sp>
      <p:sp>
        <p:nvSpPr>
          <p:cNvPr id="4103" name="Rectangle 61">
            <a:extLst>
              <a:ext uri="{FF2B5EF4-FFF2-40B4-BE49-F238E27FC236}">
                <a16:creationId xmlns:a16="http://schemas.microsoft.com/office/drawing/2014/main" id="{9092A239-8BEE-95A8-535F-EB1101EF2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780" y="5396142"/>
            <a:ext cx="49570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Blip>
                <a:blip r:embed="rId2"/>
              </a:buBlip>
              <a:tabLst>
                <a:tab pos="304800" algn="l"/>
              </a:tabLst>
            </a:pPr>
            <a:r>
              <a:rPr lang="zh-TW" altLang="de-DE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de-DE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電池</a:t>
            </a:r>
            <a:r>
              <a:rPr lang="zh-TW" altLang="en-US" sz="1600" b="1" i="0" u="none" strike="noStrike" baseline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絕熱加速量熱儀</a:t>
            </a:r>
            <a:r>
              <a:rPr lang="en-US" altLang="zh-TW" sz="1600" b="1" i="0" u="none" strike="noStrike" baseline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(ARC)</a:t>
            </a:r>
            <a:endParaRPr lang="zh-TW" altLang="en-US" sz="16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BB24D14-9C7C-671B-39D3-C7F061D61588}"/>
              </a:ext>
            </a:extLst>
          </p:cNvPr>
          <p:cNvSpPr/>
          <p:nvPr/>
        </p:nvSpPr>
        <p:spPr>
          <a:xfrm>
            <a:off x="1945018" y="7359322"/>
            <a:ext cx="448288" cy="672431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91DC5A7A-5EBB-50CE-6209-0B431B591E7F}"/>
              </a:ext>
            </a:extLst>
          </p:cNvPr>
          <p:cNvSpPr/>
          <p:nvPr/>
        </p:nvSpPr>
        <p:spPr>
          <a:xfrm>
            <a:off x="1866841" y="8073639"/>
            <a:ext cx="566527" cy="33108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E60CC69E-7B10-DB0F-7261-5B1C740FF1EE}"/>
              </a:ext>
            </a:extLst>
          </p:cNvPr>
          <p:cNvSpPr/>
          <p:nvPr/>
        </p:nvSpPr>
        <p:spPr>
          <a:xfrm>
            <a:off x="4876469" y="7471035"/>
            <a:ext cx="1113408" cy="50444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2F3A87C5-4EEF-87B6-1A3D-860587CF234A}"/>
              </a:ext>
            </a:extLst>
          </p:cNvPr>
          <p:cNvSpPr/>
          <p:nvPr/>
        </p:nvSpPr>
        <p:spPr>
          <a:xfrm>
            <a:off x="1812671" y="9644680"/>
            <a:ext cx="642662" cy="85688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">
            <a:extLst>
              <a:ext uri="{FF2B5EF4-FFF2-40B4-BE49-F238E27FC236}">
                <a16:creationId xmlns:a16="http://schemas.microsoft.com/office/drawing/2014/main" id="{B75C5FCC-6AE4-ADE9-7087-F0F89669C2A5}"/>
              </a:ext>
            </a:extLst>
          </p:cNvPr>
          <p:cNvSpPr/>
          <p:nvPr/>
        </p:nvSpPr>
        <p:spPr>
          <a:xfrm>
            <a:off x="724523" y="9622541"/>
            <a:ext cx="958596" cy="89712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24545402-095A-D00B-243E-D2B6A45EA5BD}"/>
              </a:ext>
            </a:extLst>
          </p:cNvPr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t="1735" r="11067"/>
          <a:stretch/>
        </p:blipFill>
        <p:spPr>
          <a:xfrm>
            <a:off x="726067" y="7450658"/>
            <a:ext cx="958596" cy="92090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DDD265D-4C48-9F0B-CC2C-6B2062DAF802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25" y="8453753"/>
            <a:ext cx="1069831" cy="1077621"/>
          </a:xfrm>
          <a:prstGeom prst="rect">
            <a:avLst/>
          </a:prstGeom>
        </p:spPr>
      </p:pic>
      <p:sp>
        <p:nvSpPr>
          <p:cNvPr id="29" name="object 2">
            <a:extLst>
              <a:ext uri="{FF2B5EF4-FFF2-40B4-BE49-F238E27FC236}">
                <a16:creationId xmlns:a16="http://schemas.microsoft.com/office/drawing/2014/main" id="{31CFA14C-5620-250F-D97C-76DC54110D02}"/>
              </a:ext>
            </a:extLst>
          </p:cNvPr>
          <p:cNvSpPr/>
          <p:nvPr/>
        </p:nvSpPr>
        <p:spPr>
          <a:xfrm>
            <a:off x="1812671" y="8509679"/>
            <a:ext cx="662463" cy="99245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B7686A0-D275-338B-F981-57519B061212}"/>
              </a:ext>
            </a:extLst>
          </p:cNvPr>
          <p:cNvSpPr txBox="1"/>
          <p:nvPr/>
        </p:nvSpPr>
        <p:spPr>
          <a:xfrm>
            <a:off x="2854407" y="8623111"/>
            <a:ext cx="3240360" cy="75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 marR="554355">
              <a:lnSpc>
                <a:spcPct val="119100"/>
              </a:lnSpc>
              <a:spcBef>
                <a:spcPts val="1010"/>
              </a:spcBef>
              <a:tabLst>
                <a:tab pos="241300" algn="l"/>
              </a:tabLst>
            </a:pPr>
            <a:r>
              <a:rPr kumimoji="1" lang="en-US" altLang="zh-TW" sz="10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000" dirty="0">
                <a:solidFill>
                  <a:srgbClr val="1A1A1A"/>
                </a:solidFill>
                <a:latin typeface="Symbol"/>
                <a:cs typeface="Symbol"/>
              </a:rPr>
              <a:t></a:t>
            </a:r>
            <a:r>
              <a:rPr lang="zh-TW" altLang="en-US" sz="1000" spc="-5" dirty="0">
                <a:solidFill>
                  <a:srgbClr val="1A1A1A"/>
                </a:solidFill>
                <a:latin typeface="Times New Roman"/>
                <a:cs typeface="Times New Roman"/>
              </a:rPr>
              <a:t>  </a:t>
            </a:r>
            <a:r>
              <a:rPr lang="en-US" altLang="zh-TW" sz="1000" b="1" spc="130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500mm</a:t>
            </a:r>
            <a:r>
              <a:rPr lang="zh-TW" altLang="en-US" sz="1000" b="1" spc="55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000" b="1" spc="70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TW" altLang="en-US" sz="1000" b="1" spc="5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000" b="1" spc="105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zh-TW" altLang="en-US" sz="1000" b="1" spc="6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000" b="1" spc="130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500mm</a:t>
            </a:r>
          </a:p>
          <a:p>
            <a:pPr marL="12700" marR="554355">
              <a:lnSpc>
                <a:spcPct val="119100"/>
              </a:lnSpc>
              <a:spcBef>
                <a:spcPts val="1010"/>
              </a:spcBef>
              <a:tabLst>
                <a:tab pos="241300" algn="l"/>
              </a:tabLst>
            </a:pPr>
            <a:r>
              <a:rPr lang="en-US" altLang="zh-TW" sz="1000" b="1" spc="100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zh-TW" altLang="en-US" sz="1000" b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可用於檢測等效直徑</a:t>
            </a:r>
            <a:r>
              <a:rPr lang="en-US" altLang="zh-TW" sz="1000" b="1" spc="114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450mm</a:t>
            </a:r>
            <a:r>
              <a:rPr lang="zh-TW" altLang="en-US" sz="1000" b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高度</a:t>
            </a:r>
            <a:r>
              <a:rPr lang="en-US" altLang="zh-TW" sz="1000" b="1" spc="114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450mm</a:t>
            </a:r>
            <a:r>
              <a:rPr lang="zh-TW" altLang="en-US" sz="1000" b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的電池樣品，可相容</a:t>
            </a:r>
            <a:r>
              <a:rPr lang="en-US" altLang="zh-TW" sz="1000" b="1" spc="120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580mm</a:t>
            </a:r>
            <a:r>
              <a:rPr lang="zh-TW" altLang="en-US" sz="1000" b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刀片軟包電池 </a:t>
            </a:r>
            <a:r>
              <a:rPr lang="en-US" altLang="zh-TW" sz="1000" b="1" spc="114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TW" alt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B3971A1-572D-DCE5-E031-46C65061079A}"/>
              </a:ext>
            </a:extLst>
          </p:cNvPr>
          <p:cNvSpPr txBox="1"/>
          <p:nvPr/>
        </p:nvSpPr>
        <p:spPr>
          <a:xfrm>
            <a:off x="2847907" y="7727654"/>
            <a:ext cx="3240360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510"/>
              </a:spcBef>
              <a:tabLst>
                <a:tab pos="241300" algn="l"/>
                <a:tab pos="1459865" algn="l"/>
                <a:tab pos="2374265" algn="l"/>
                <a:tab pos="2777490" algn="l"/>
                <a:tab pos="3082290" algn="l"/>
                <a:tab pos="3996690" algn="l"/>
                <a:tab pos="4301490" algn="l"/>
              </a:tabLst>
            </a:pPr>
            <a:r>
              <a:rPr kumimoji="1" lang="en-US" altLang="zh-TW" sz="10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lang="zh-TW" altLang="en-US" sz="1000" dirty="0">
                <a:solidFill>
                  <a:srgbClr val="1A1A1A"/>
                </a:solidFill>
                <a:latin typeface="Symbol"/>
                <a:cs typeface="Calibri" panose="020F0502020204030204" pitchFamily="34" charset="0"/>
              </a:rPr>
              <a:t>   </a:t>
            </a:r>
            <a:r>
              <a:rPr lang="en-US" altLang="zh-TW" sz="1000" b="1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130mm,</a:t>
            </a:r>
            <a:r>
              <a:rPr lang="en-US" altLang="zh-TW" sz="1000" b="1" spc="105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</a:t>
            </a:r>
            <a:r>
              <a:rPr lang="zh-TW" altLang="en-US" sz="1000" b="1" spc="6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TW" sz="1000" b="1" spc="130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500mm</a:t>
            </a:r>
          </a:p>
          <a:p>
            <a:pPr marL="12700">
              <a:lnSpc>
                <a:spcPct val="100000"/>
              </a:lnSpc>
              <a:spcBef>
                <a:spcPts val="1510"/>
              </a:spcBef>
              <a:tabLst>
                <a:tab pos="241300" algn="l"/>
                <a:tab pos="1459865" algn="l"/>
                <a:tab pos="2374265" algn="l"/>
                <a:tab pos="2777490" algn="l"/>
                <a:tab pos="3082290" algn="l"/>
                <a:tab pos="3996690" algn="l"/>
                <a:tab pos="4301490" algn="l"/>
              </a:tabLst>
            </a:pPr>
            <a:r>
              <a:rPr lang="en-US" altLang="zh-TW" sz="1000" b="1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zh-TW" altLang="en-US" sz="1000" b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可用於檢測直徑</a:t>
            </a:r>
            <a:r>
              <a:rPr lang="en-US" altLang="zh-TW" sz="1000" b="1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120mm</a:t>
            </a:r>
            <a:r>
              <a:rPr lang="zh-TW" altLang="en-US" sz="1000" b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高度</a:t>
            </a:r>
            <a:r>
              <a:rPr lang="en-US" altLang="zh-TW" sz="1000" b="1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190mm</a:t>
            </a:r>
            <a:r>
              <a:rPr lang="zh-TW" altLang="en-US" sz="1000" b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的電池等樣品 </a:t>
            </a:r>
            <a:r>
              <a:rPr lang="en-US" altLang="zh-TW" sz="1000" b="1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TW" alt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003CF695-12C2-5619-5126-969F47347E54}"/>
              </a:ext>
            </a:extLst>
          </p:cNvPr>
          <p:cNvSpPr/>
          <p:nvPr/>
        </p:nvSpPr>
        <p:spPr>
          <a:xfrm>
            <a:off x="4764045" y="9584907"/>
            <a:ext cx="1520153" cy="79665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F4B03C12-9268-734E-7437-E5A69C413FB1}"/>
              </a:ext>
            </a:extLst>
          </p:cNvPr>
          <p:cNvSpPr txBox="1"/>
          <p:nvPr/>
        </p:nvSpPr>
        <p:spPr>
          <a:xfrm>
            <a:off x="2875202" y="9741804"/>
            <a:ext cx="1970528" cy="746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1510"/>
              </a:spcBef>
              <a:tabLst>
                <a:tab pos="241300" algn="l"/>
                <a:tab pos="1459865" algn="l"/>
                <a:tab pos="2374265" algn="l"/>
                <a:tab pos="2777490" algn="l"/>
                <a:tab pos="3082290" algn="l"/>
                <a:tab pos="3996690" algn="l"/>
                <a:tab pos="4301490" algn="l"/>
              </a:tabLst>
            </a:pPr>
            <a:r>
              <a:rPr kumimoji="1" lang="en-US" altLang="zh-TW" sz="10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TW" altLang="en-US" sz="1000" b="1" dirty="0">
                <a:solidFill>
                  <a:srgbClr val="1A1A1A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測試面積 </a:t>
            </a:r>
            <a:r>
              <a:rPr lang="en-US" altLang="zh-TW" sz="1000" b="1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250 x 250 mm </a:t>
            </a:r>
          </a:p>
          <a:p>
            <a:pPr marL="12700">
              <a:lnSpc>
                <a:spcPct val="100000"/>
              </a:lnSpc>
              <a:spcBef>
                <a:spcPts val="1510"/>
              </a:spcBef>
              <a:tabLst>
                <a:tab pos="241300" algn="l"/>
                <a:tab pos="1459865" algn="l"/>
                <a:tab pos="2374265" algn="l"/>
                <a:tab pos="2777490" algn="l"/>
                <a:tab pos="3082290" algn="l"/>
                <a:tab pos="3996690" algn="l"/>
                <a:tab pos="4301490" algn="l"/>
              </a:tabLst>
            </a:pPr>
            <a:r>
              <a:rPr lang="en-US" altLang="zh-TW" sz="1000" b="1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zh-TW" altLang="en-US" sz="1000" b="1" dirty="0">
                <a:solidFill>
                  <a:srgbClr val="1A1A1A"/>
                </a:solidFill>
                <a:latin typeface="+mn-ea"/>
                <a:ea typeface="+mn-ea"/>
                <a:cs typeface="Calibri" panose="020F0502020204030204" pitchFamily="34" charset="0"/>
              </a:rPr>
              <a:t>特殊的電池可以使用不同載具軟體程式控制電池循環測試 </a:t>
            </a:r>
            <a:r>
              <a:rPr lang="en-US" altLang="zh-TW" sz="1000" b="1" dirty="0">
                <a:solidFill>
                  <a:srgbClr val="1A1A1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zh-TW" altLang="en-US" sz="1000" b="1" dirty="0"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8A059656-144F-A660-37B0-A19CC9119288}"/>
              </a:ext>
            </a:extLst>
          </p:cNvPr>
          <p:cNvSpPr/>
          <p:nvPr/>
        </p:nvSpPr>
        <p:spPr>
          <a:xfrm>
            <a:off x="5962511" y="8444629"/>
            <a:ext cx="293105" cy="807885"/>
          </a:xfrm>
          <a:prstGeom prst="rect">
            <a:avLst/>
          </a:prstGeom>
          <a:blipFill>
            <a:blip r:embed="rId31" cstate="print"/>
            <a:stretch>
              <a:fillRect l="-389230" t="-93077" r="-626874" b="-34699"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0856C0B5-15B8-29AD-4160-9DE74E555517}"/>
              </a:ext>
            </a:extLst>
          </p:cNvPr>
          <p:cNvSpPr/>
          <p:nvPr/>
        </p:nvSpPr>
        <p:spPr>
          <a:xfrm>
            <a:off x="4640135" y="8383589"/>
            <a:ext cx="1229375" cy="57844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3446389-E8C7-A070-0376-CDE56C66A63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8" y="1787170"/>
            <a:ext cx="237497" cy="151207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3A4B716-B837-A884-C954-7FBAB482DCE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06" y="2745314"/>
            <a:ext cx="237497" cy="151207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7B90F38-1634-0553-8948-60B1CABB6EE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7" y="3305359"/>
            <a:ext cx="237497" cy="15120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3834C156-D6FE-F99C-1024-1E01852FB69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407" y="5894930"/>
            <a:ext cx="237497" cy="151207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1E4E335F-990E-F097-E5C2-66EE3396462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10" y="7192604"/>
            <a:ext cx="237497" cy="151207"/>
          </a:xfrm>
          <a:prstGeom prst="rect">
            <a:avLst/>
          </a:prstGeom>
        </p:spPr>
      </p:pic>
      <p:cxnSp>
        <p:nvCxnSpPr>
          <p:cNvPr id="39" name="直線接點 38">
            <a:extLst>
              <a:ext uri="{FF2B5EF4-FFF2-40B4-BE49-F238E27FC236}">
                <a16:creationId xmlns:a16="http://schemas.microsoft.com/office/drawing/2014/main" id="{BDA5FF62-6079-027F-0D93-7D080C79BF2D}"/>
              </a:ext>
            </a:extLst>
          </p:cNvPr>
          <p:cNvCxnSpPr>
            <a:cxnSpLocks/>
          </p:cNvCxnSpPr>
          <p:nvPr/>
        </p:nvCxnSpPr>
        <p:spPr>
          <a:xfrm>
            <a:off x="548680" y="7020570"/>
            <a:ext cx="5904656" cy="0"/>
          </a:xfrm>
          <a:prstGeom prst="line">
            <a:avLst/>
          </a:prstGeom>
          <a:ln w="12700"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71C74943-A246-56CF-FFD0-EA8FAC9E6159}"/>
              </a:ext>
            </a:extLst>
          </p:cNvPr>
          <p:cNvSpPr txBox="1"/>
          <p:nvPr/>
        </p:nvSpPr>
        <p:spPr>
          <a:xfrm>
            <a:off x="748445" y="3358959"/>
            <a:ext cx="10202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PAT-Cell-Force</a:t>
            </a:r>
            <a:endParaRPr lang="zh-TW" altLang="en-US" sz="9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54E2DE7A-C7B4-7B09-360F-7B0A7DDC3B94}"/>
              </a:ext>
            </a:extLst>
          </p:cNvPr>
          <p:cNvSpPr txBox="1"/>
          <p:nvPr/>
        </p:nvSpPr>
        <p:spPr>
          <a:xfrm>
            <a:off x="624942" y="4224158"/>
            <a:ext cx="977861" cy="229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PAT-Cell-GAS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7BA91D11-EE08-732C-1E18-8EE62A21075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54" y="2839772"/>
            <a:ext cx="1166959" cy="7248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oup 703">
            <a:extLst>
              <a:ext uri="{FF2B5EF4-FFF2-40B4-BE49-F238E27FC236}">
                <a16:creationId xmlns:a16="http://schemas.microsoft.com/office/drawing/2014/main" id="{EF417ED1-37F8-D860-B641-6EA704306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426185"/>
              </p:ext>
            </p:extLst>
          </p:nvPr>
        </p:nvGraphicFramePr>
        <p:xfrm>
          <a:off x="512762" y="827882"/>
          <a:ext cx="5940574" cy="9509541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095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kumimoji="1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熱分析系列</a:t>
                      </a:r>
                      <a:r>
                        <a:rPr kumimoji="1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(-180</a:t>
                      </a:r>
                      <a:r>
                        <a:rPr kumimoji="1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℃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～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2800</a:t>
                      </a:r>
                      <a:r>
                        <a:rPr kumimoji="1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℃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en-US" altLang="zh-TW" sz="6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差示掃瞄量熱儀 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(DSC/PDSC/Photo DSC)</a:t>
                      </a: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同步熱分析儀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(STA , TGA-DSC / TGA-DTA)</a:t>
                      </a: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熱重量分析儀 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(TGA)</a:t>
                      </a: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聯用技術 </a:t>
                      </a:r>
                      <a:r>
                        <a:rPr kumimoji="1" lang="de-DE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TGA-MASS/ GC/ FTIR)</a:t>
                      </a:r>
                      <a:r>
                        <a:rPr kumimoji="1" lang="en-US" altLang="zh-TW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kumimoji="1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熱機械分析儀 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(TMA)</a:t>
                      </a: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動態機械分析儀 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(DMA)</a:t>
                      </a: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界電樹脂固化監測儀 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(DEA) </a:t>
                      </a: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熱膨脹儀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(DIL)</a:t>
                      </a:r>
                      <a:endParaRPr kumimoji="1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導熱性能測試儀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(HFM)</a:t>
                      </a: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保護熱板法熱傳導分析儀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(GHP)</a:t>
                      </a:r>
                      <a:endParaRPr kumimoji="1" lang="en-US" altLang="zh-TW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Laser Flash</a:t>
                      </a: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閃射法熱傳導分析儀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(LFA)</a:t>
                      </a: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多模組加速量熱儀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(MMC</a:t>
                      </a: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Coin Cell/ARC)</a:t>
                      </a: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席貝克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1" lang="en-US" altLang="zh-TW" sz="11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Seebeck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係數量測儀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(SBA)</a:t>
                      </a: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旋轉流變儀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lang="en-US" altLang="zh-TW" sz="1100" b="1" i="0" kern="1200" dirty="0" err="1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Kinexus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kumimoji="1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  <a:defRPr/>
                      </a:pP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毛細管流變儀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1" lang="en-US" altLang="zh-TW" sz="11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Rosand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kumimoji="1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266700" marR="0" lvl="0" indent="-180975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Blip>
                          <a:blip r:embed="rId2"/>
                        </a:buBlip>
                        <a:tabLst/>
                      </a:pPr>
                      <a:r>
                        <a:rPr kumimoji="1" lang="zh-TW" altLang="en-US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脈衝雷射熱反射法薄膜導熱儀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1" lang="en-US" altLang="zh-TW" sz="11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NanoTR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/</a:t>
                      </a:r>
                      <a:r>
                        <a:rPr kumimoji="1" lang="en-US" altLang="zh-TW" sz="1100" b="1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PicoTR</a:t>
                      </a:r>
                      <a:r>
                        <a:rPr kumimoji="1" lang="en-US" altLang="zh-TW" sz="11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1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" name="Picture 511">
            <a:extLst>
              <a:ext uri="{FF2B5EF4-FFF2-40B4-BE49-F238E27FC236}">
                <a16:creationId xmlns:a16="http://schemas.microsoft.com/office/drawing/2014/main" id="{CB28B5C6-C473-E8B9-7420-B400F85DC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200" y="867152"/>
            <a:ext cx="808056" cy="24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81">
            <a:extLst>
              <a:ext uri="{FF2B5EF4-FFF2-40B4-BE49-F238E27FC236}">
                <a16:creationId xmlns:a16="http://schemas.microsoft.com/office/drawing/2014/main" id="{A6704052-BC80-DE0F-36DB-01160D1B5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156" y="3852218"/>
            <a:ext cx="1232958" cy="136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17">
            <a:extLst>
              <a:ext uri="{FF2B5EF4-FFF2-40B4-BE49-F238E27FC236}">
                <a16:creationId xmlns:a16="http://schemas.microsoft.com/office/drawing/2014/main" id="{E7FC81B0-1765-3FAA-ADC1-BD32E6FB5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15" y="3964781"/>
            <a:ext cx="111601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100" b="1" dirty="0">
                <a:latin typeface="微軟正黑體" pitchFamily="34" charset="-120"/>
                <a:ea typeface="微軟正黑體" pitchFamily="34" charset="-120"/>
              </a:rPr>
              <a:t>STA449 F1/F3</a:t>
            </a:r>
          </a:p>
        </p:txBody>
      </p:sp>
      <p:pic>
        <p:nvPicPr>
          <p:cNvPr id="8" name="Picture 695" descr="Tensor_Iris_Aeolos">
            <a:extLst>
              <a:ext uri="{FF2B5EF4-FFF2-40B4-BE49-F238E27FC236}">
                <a16:creationId xmlns:a16="http://schemas.microsoft.com/office/drawing/2014/main" id="{3B9DD500-E48A-E868-5D27-995E3DB31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t="16478"/>
          <a:stretch>
            <a:fillRect/>
          </a:stretch>
        </p:blipFill>
        <p:spPr bwMode="auto">
          <a:xfrm>
            <a:off x="842818" y="1535669"/>
            <a:ext cx="1663596" cy="961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696">
            <a:extLst>
              <a:ext uri="{FF2B5EF4-FFF2-40B4-BE49-F238E27FC236}">
                <a16:creationId xmlns:a16="http://schemas.microsoft.com/office/drawing/2014/main" id="{BD31B698-2340-B0F1-98A1-67789B65D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" y="1018984"/>
            <a:ext cx="2089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100" b="1" dirty="0">
                <a:latin typeface="微軟正黑體" pitchFamily="34" charset="-120"/>
                <a:ea typeface="微軟正黑體" pitchFamily="34" charset="-120"/>
              </a:rPr>
              <a:t>聯用技術 </a:t>
            </a:r>
            <a:r>
              <a:rPr lang="de-DE" altLang="zh-TW" sz="1100" b="1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zh-TW" sz="1100" b="1" dirty="0">
                <a:latin typeface="微軟正黑體" pitchFamily="34" charset="-120"/>
                <a:ea typeface="微軟正黑體" pitchFamily="34" charset="-120"/>
              </a:rPr>
              <a:t>TGA-MASS/ FTIR)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1486DEF-C633-9992-948A-F84FCE41B43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84" y="5918124"/>
            <a:ext cx="1041828" cy="96051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4F876A37-9D59-62E6-F8B7-E2624A89E7DE}"/>
              </a:ext>
            </a:extLst>
          </p:cNvPr>
          <p:cNvSpPr txBox="1"/>
          <p:nvPr/>
        </p:nvSpPr>
        <p:spPr>
          <a:xfrm>
            <a:off x="2873330" y="5681103"/>
            <a:ext cx="737947" cy="265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LFA467</a:t>
            </a:r>
            <a:endParaRPr lang="zh-TW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BC9C31F5-9BDE-173E-076D-0CEBB6B17C7F}"/>
              </a:ext>
            </a:extLst>
          </p:cNvPr>
          <p:cNvGrpSpPr/>
          <p:nvPr/>
        </p:nvGrpSpPr>
        <p:grpSpPr>
          <a:xfrm>
            <a:off x="3034915" y="8565191"/>
            <a:ext cx="3072605" cy="1001041"/>
            <a:chOff x="2838439" y="9393935"/>
            <a:chExt cx="2951222" cy="961495"/>
          </a:xfrm>
        </p:grpSpPr>
        <p:pic>
          <p:nvPicPr>
            <p:cNvPr id="16" name="圖片 15" descr="PicoTR">
              <a:extLst>
                <a:ext uri="{FF2B5EF4-FFF2-40B4-BE49-F238E27FC236}">
                  <a16:creationId xmlns:a16="http://schemas.microsoft.com/office/drawing/2014/main" id="{CF94E759-8C86-B4F7-4246-DF9BD80DE691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9" t="2115" r="1768" b="2888"/>
            <a:stretch/>
          </p:blipFill>
          <p:spPr bwMode="auto">
            <a:xfrm>
              <a:off x="2838439" y="9397860"/>
              <a:ext cx="1489322" cy="957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圖片 16" descr="NanoTR">
              <a:extLst>
                <a:ext uri="{FF2B5EF4-FFF2-40B4-BE49-F238E27FC236}">
                  <a16:creationId xmlns:a16="http://schemas.microsoft.com/office/drawing/2014/main" id="{7CD6DD00-7D8D-A647-6FDF-8EF5064BE221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" t="1725" r="1912" b="3277"/>
            <a:stretch/>
          </p:blipFill>
          <p:spPr bwMode="auto">
            <a:xfrm>
              <a:off x="4384702" y="9393935"/>
              <a:ext cx="1404959" cy="9575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888BAC7-989F-A260-6CC4-BFD8B409A78E}"/>
              </a:ext>
            </a:extLst>
          </p:cNvPr>
          <p:cNvSpPr txBox="1"/>
          <p:nvPr/>
        </p:nvSpPr>
        <p:spPr>
          <a:xfrm>
            <a:off x="1445368" y="5617681"/>
            <a:ext cx="11486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i="0" dirty="0">
                <a:solidFill>
                  <a:srgbClr val="333333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TMA 4000 SE</a:t>
            </a:r>
            <a:endParaRPr lang="zh-TW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31965D8-8AA2-DB52-AA4C-694CC1F8FEC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99" r="3401"/>
          <a:stretch/>
        </p:blipFill>
        <p:spPr>
          <a:xfrm>
            <a:off x="2826112" y="9608955"/>
            <a:ext cx="3465527" cy="71117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A5E2304-8366-B84F-48CA-035F340D7D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610" y="6036824"/>
            <a:ext cx="1041828" cy="805263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10C05C5B-CD72-5FCC-DEF5-5F084F309C4D}"/>
              </a:ext>
            </a:extLst>
          </p:cNvPr>
          <p:cNvSpPr txBox="1"/>
          <p:nvPr/>
        </p:nvSpPr>
        <p:spPr>
          <a:xfrm>
            <a:off x="5522509" y="5685257"/>
            <a:ext cx="822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HFM446</a:t>
            </a:r>
            <a:endParaRPr lang="zh-TW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Rectangle 61">
            <a:extLst>
              <a:ext uri="{FF2B5EF4-FFF2-40B4-BE49-F238E27FC236}">
                <a16:creationId xmlns:a16="http://schemas.microsoft.com/office/drawing/2014/main" id="{F427A7DF-B1B4-F611-9DE7-477BCF4E8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672" y="417320"/>
            <a:ext cx="19089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buFontTx/>
              <a:buBlip>
                <a:blip r:embed="rId2"/>
              </a:buBlip>
              <a:tabLst>
                <a:tab pos="304800" algn="l"/>
              </a:tabLst>
            </a:pPr>
            <a:r>
              <a:rPr lang="en-US" altLang="zh-TW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材料分析設備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C6516C0-A571-11CE-C7D6-987839CC534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398" y="7059815"/>
            <a:ext cx="1155340" cy="1134205"/>
          </a:xfrm>
          <a:prstGeom prst="rect">
            <a:avLst/>
          </a:prstGeom>
        </p:spPr>
      </p:pic>
      <p:sp>
        <p:nvSpPr>
          <p:cNvPr id="27" name="Rectangle 617">
            <a:extLst>
              <a:ext uri="{FF2B5EF4-FFF2-40B4-BE49-F238E27FC236}">
                <a16:creationId xmlns:a16="http://schemas.microsoft.com/office/drawing/2014/main" id="{BB85FB23-5254-7712-47EF-D1118DBD4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691" y="7051105"/>
            <a:ext cx="708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100" b="1" dirty="0">
                <a:latin typeface="微軟正黑體" pitchFamily="34" charset="-120"/>
                <a:ea typeface="微軟正黑體" pitchFamily="34" charset="-120"/>
              </a:rPr>
              <a:t>SBA458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BB86BD12-4E34-63D1-D846-DB30C636B0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18" y="8657476"/>
            <a:ext cx="1176898" cy="1436805"/>
          </a:xfrm>
          <a:prstGeom prst="rect">
            <a:avLst/>
          </a:prstGeom>
        </p:spPr>
      </p:pic>
      <p:sp>
        <p:nvSpPr>
          <p:cNvPr id="31" name="Rectangle 617">
            <a:extLst>
              <a:ext uri="{FF2B5EF4-FFF2-40B4-BE49-F238E27FC236}">
                <a16:creationId xmlns:a16="http://schemas.microsoft.com/office/drawing/2014/main" id="{40AD1DD0-FC3F-90D5-29D9-A368B5831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452" y="8393207"/>
            <a:ext cx="12426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zh-TW" sz="11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GHP456 Titan</a:t>
            </a:r>
            <a:r>
              <a:rPr lang="en-US" altLang="zh-TW" sz="1100" b="1" baseline="300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endParaRPr lang="en-US" altLang="zh-TW" sz="11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D3649863-E332-7A5F-23A7-4ACA43E75A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134" y="4883616"/>
            <a:ext cx="1220306" cy="630836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32E9E25-12E9-DC29-A74D-62055AE5A4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4" y="2619706"/>
            <a:ext cx="1139763" cy="985273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2DABB4B8-6A4D-4841-B01F-5012A880EA99}"/>
              </a:ext>
            </a:extLst>
          </p:cNvPr>
          <p:cNvSpPr txBox="1"/>
          <p:nvPr/>
        </p:nvSpPr>
        <p:spPr>
          <a:xfrm>
            <a:off x="2873331" y="4460478"/>
            <a:ext cx="737947" cy="265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DEA288</a:t>
            </a:r>
            <a:endParaRPr lang="zh-TW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Rectangle 617">
            <a:extLst>
              <a:ext uri="{FF2B5EF4-FFF2-40B4-BE49-F238E27FC236}">
                <a16:creationId xmlns:a16="http://schemas.microsoft.com/office/drawing/2014/main" id="{4B867429-3E42-A48F-D696-22FFCFF8B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4400" y="2775366"/>
            <a:ext cx="72006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100" b="1" dirty="0">
                <a:latin typeface="微軟正黑體" pitchFamily="34" charset="-120"/>
                <a:ea typeface="微軟正黑體" pitchFamily="34" charset="-120"/>
              </a:rPr>
              <a:t>DSC300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ACA6EB7A-C3EB-31E3-7C74-3B293A539B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610" y="4902542"/>
            <a:ext cx="1112146" cy="639030"/>
          </a:xfrm>
          <a:prstGeom prst="rect">
            <a:avLst/>
          </a:prstGeom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FB9049AC-863C-2AB3-BABE-FC853FD3DD44}"/>
              </a:ext>
            </a:extLst>
          </p:cNvPr>
          <p:cNvSpPr txBox="1"/>
          <p:nvPr/>
        </p:nvSpPr>
        <p:spPr>
          <a:xfrm>
            <a:off x="5524745" y="4481326"/>
            <a:ext cx="822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DIL402</a:t>
            </a:r>
            <a:endParaRPr lang="zh-TW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93C581-B1B5-9C12-8907-46381FA30A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031" y="7403879"/>
            <a:ext cx="573291" cy="98355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E075C7E-F41C-7510-F4B9-A8E3D7A21D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86" y="7333712"/>
            <a:ext cx="710103" cy="1031379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6D715646-A3DF-CF6D-81A9-240504BF20AC}"/>
              </a:ext>
            </a:extLst>
          </p:cNvPr>
          <p:cNvSpPr txBox="1"/>
          <p:nvPr/>
        </p:nvSpPr>
        <p:spPr>
          <a:xfrm>
            <a:off x="4986282" y="6948562"/>
            <a:ext cx="1321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 b="1" i="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Rosand</a:t>
            </a:r>
            <a:r>
              <a:rPr lang="en-US" altLang="zh-TW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RH2000</a:t>
            </a:r>
          </a:p>
          <a:p>
            <a:endParaRPr lang="zh-TW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916E4480-0EF2-5BC6-EC9D-C5A0E44FD883}"/>
              </a:ext>
            </a:extLst>
          </p:cNvPr>
          <p:cNvSpPr txBox="1"/>
          <p:nvPr/>
        </p:nvSpPr>
        <p:spPr>
          <a:xfrm>
            <a:off x="2890389" y="6958346"/>
            <a:ext cx="11468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TW" sz="1100" b="1" i="0" dirty="0" err="1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Kinexus</a:t>
            </a:r>
            <a:r>
              <a:rPr lang="en-US" altLang="zh-TW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Prime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A99FA719-0327-07EA-DEC4-206F9578001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81" y="5348528"/>
            <a:ext cx="640280" cy="139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9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023" name="Group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617943"/>
              </p:ext>
            </p:extLst>
          </p:nvPr>
        </p:nvGraphicFramePr>
        <p:xfrm>
          <a:off x="537211" y="683766"/>
          <a:ext cx="5844117" cy="6192788"/>
        </p:xfrm>
        <a:graphic>
          <a:graphicData uri="http://schemas.openxmlformats.org/drawingml/2006/table">
            <a:tbl>
              <a:tblPr/>
              <a:tblGrid>
                <a:gridCol w="215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5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9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☆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動態粘彈分析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DMA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25N / 50N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系列 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含 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TMA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功能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en-US" altLang="zh-TW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應力範圍：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± 25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牛頓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〜 ± 50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牛頓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溫度範圍：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-150℃ 〜 500℃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頻率範圍：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0.00001 Hz 〜 200 Hz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位移範圍：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± 6000 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◆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夾具種類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三點彎曲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單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雙懸臂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剪切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拉伸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壓縮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◆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樣品形態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塊狀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彈性體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薄膜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纖維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Paste</a:t>
                      </a:r>
                      <a:endParaRPr kumimoji="1" lang="en-US" altLang="zh-TW" sz="5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kumimoji="1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應力範圍：～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2000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牛頓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(Peak to Peak)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頻率範圍：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0.0001 Hz 〜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1000 Hz</a:t>
                      </a:r>
                      <a:endParaRPr kumimoji="1" lang="en-US" altLang="zh-TW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溫度範圍：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-150℃ 〜 500℃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位移範圍：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± 6000 um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夾具種類：三點彎曲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單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雙懸臂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剪切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拉伸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壓縮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樣品形態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塊狀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彈性體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薄膜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纖維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 Paste,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液體</a:t>
                      </a:r>
                      <a:endParaRPr kumimoji="1" lang="en-US" altLang="zh-TW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疲勞試驗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：模擬材料實際應用環境和條件的各種施力波形</a:t>
                      </a:r>
                      <a:endParaRPr kumimoji="1" lang="en-US" altLang="zh-TW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  </a:t>
                      </a:r>
                      <a:r>
                        <a:rPr kumimoji="1" lang="zh-TW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龜裂生長</a:t>
                      </a:r>
                      <a:r>
                        <a:rPr kumimoji="1" lang="en-US" altLang="zh-TW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/</a:t>
                      </a:r>
                      <a:r>
                        <a:rPr kumimoji="1" lang="zh-TW" altLang="en-US" sz="1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延伸</a:t>
                      </a:r>
                      <a:endParaRPr kumimoji="1" lang="en-US" altLang="zh-TW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☆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VHF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104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 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超高頻 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DMA </a:t>
                      </a:r>
                      <a:endParaRPr kumimoji="1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頻率範圍：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100 Hz 〜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 KHz</a:t>
                      </a:r>
                      <a:endParaRPr kumimoji="1" lang="en-US" altLang="zh-TW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溫度範圍：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- 50℃ 〜 110℃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位移範圍：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kumimoji="1" lang="en-US" altLang="zh-TW" sz="10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E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-6 to 30%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   </a:t>
                      </a: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夾具種類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 Tension / Compression / Shear </a:t>
                      </a: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kumimoji="1" lang="en-US" altLang="zh-TW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35" name="Picture 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5911" y="3429433"/>
            <a:ext cx="100647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6"/>
          <p:cNvSpPr>
            <a:spLocks noChangeArrowheads="1"/>
          </p:cNvSpPr>
          <p:nvPr/>
        </p:nvSpPr>
        <p:spPr bwMode="auto">
          <a:xfrm>
            <a:off x="5191374" y="3668741"/>
            <a:ext cx="10604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lang="zh-TW" altLang="en-US" sz="1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材料疲勞試驗</a:t>
            </a:r>
          </a:p>
        </p:txBody>
      </p:sp>
      <p:graphicFrame>
        <p:nvGraphicFramePr>
          <p:cNvPr id="80988" name="Group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023609"/>
              </p:ext>
            </p:extLst>
          </p:nvPr>
        </p:nvGraphicFramePr>
        <p:xfrm>
          <a:off x="5229398" y="3396120"/>
          <a:ext cx="1079500" cy="536575"/>
        </p:xfrm>
        <a:graphic>
          <a:graphicData uri="http://schemas.openxmlformats.org/drawingml/2006/table">
            <a:tbl>
              <a:tblPr/>
              <a:tblGrid>
                <a:gridCol w="107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marT="45786" marB="457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639664" y="4716314"/>
            <a:ext cx="2016125" cy="649288"/>
            <a:chOff x="1111" y="1253"/>
            <a:chExt cx="4422" cy="981"/>
          </a:xfrm>
        </p:grpSpPr>
        <p:pic>
          <p:nvPicPr>
            <p:cNvPr id="1087" name="Picture 24" descr="PE 42340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7" y="1253"/>
              <a:ext cx="692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8" name="Picture 25" descr="Cisaillement pinces films 44330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05" y="1253"/>
              <a:ext cx="698" cy="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89" name="Picture 26" descr="PE 44620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11" y="1253"/>
              <a:ext cx="703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0" name="Picture 27" descr="PE 42271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79" y="1253"/>
              <a:ext cx="703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1" name="Picture 28" descr="TC mat rigides 42281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08" y="1253"/>
              <a:ext cx="715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92" name="Picture 29" descr="TC pinces cylindres 43624A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831" y="1253"/>
              <a:ext cx="702" cy="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44" name="Rectangle 31"/>
          <p:cNvSpPr>
            <a:spLocks noChangeArrowheads="1"/>
          </p:cNvSpPr>
          <p:nvPr/>
        </p:nvSpPr>
        <p:spPr bwMode="auto">
          <a:xfrm>
            <a:off x="458923" y="345312"/>
            <a:ext cx="16619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Blip>
                <a:blip r:embed="rId9"/>
              </a:buBlip>
              <a:tabLst>
                <a:tab pos="304800" algn="l"/>
              </a:tabLst>
            </a:pPr>
            <a:r>
              <a:rPr lang="zh-TW" altLang="en-US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 材料分析設備</a:t>
            </a:r>
          </a:p>
        </p:txBody>
      </p:sp>
      <p:pic>
        <p:nvPicPr>
          <p:cNvPr id="1058" name="Picture 5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00811" y="2413646"/>
            <a:ext cx="647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9" name="Picture 5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48511" y="2412058"/>
            <a:ext cx="62865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0" name="Picture 6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649" y="2483496"/>
            <a:ext cx="801687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1" name="Picture 6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48511" y="2195339"/>
            <a:ext cx="57467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2" name="Picture 6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48511" y="1979439"/>
            <a:ext cx="574675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3" name="Picture 6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72249" y="2195339"/>
            <a:ext cx="5762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" name="Picture 6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472249" y="1908002"/>
            <a:ext cx="57626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" name="Picture 6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0086" y="1908002"/>
            <a:ext cx="30321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6" name="Picture 6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040449" y="1908002"/>
            <a:ext cx="233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7" name="Picture 6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256349" y="1908002"/>
            <a:ext cx="233362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8" name="Picture 7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048511" y="1187922"/>
            <a:ext cx="5048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9" name="Picture 7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80086" y="1187922"/>
            <a:ext cx="4714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0" name="Line 72"/>
          <p:cNvSpPr>
            <a:spLocks noChangeShapeType="1"/>
          </p:cNvSpPr>
          <p:nvPr/>
        </p:nvSpPr>
        <p:spPr bwMode="auto">
          <a:xfrm>
            <a:off x="1472249" y="1546697"/>
            <a:ext cx="431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71" name="Rectangle 75"/>
          <p:cNvSpPr>
            <a:spLocks noChangeArrowheads="1"/>
          </p:cNvSpPr>
          <p:nvPr/>
        </p:nvSpPr>
        <p:spPr bwMode="auto">
          <a:xfrm>
            <a:off x="968788" y="899890"/>
            <a:ext cx="12954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DMA</a:t>
            </a:r>
            <a:r>
              <a:rPr lang="en-US" altLang="zh-TW" sz="10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25N / 50N</a:t>
            </a:r>
          </a:p>
        </p:txBody>
      </p:sp>
      <p:sp>
        <p:nvSpPr>
          <p:cNvPr id="1072" name="Rectangle 76"/>
          <p:cNvSpPr>
            <a:spLocks noChangeArrowheads="1"/>
          </p:cNvSpPr>
          <p:nvPr/>
        </p:nvSpPr>
        <p:spPr bwMode="auto">
          <a:xfrm>
            <a:off x="620688" y="2999155"/>
            <a:ext cx="20986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DMA+</a:t>
            </a:r>
            <a:r>
              <a:rPr lang="en-US" altLang="zh-TW" sz="9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300N, 1000N, 2000N</a:t>
            </a:r>
            <a:r>
              <a:rPr lang="zh-TW" altLang="en-US" sz="9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系列</a:t>
            </a:r>
          </a:p>
        </p:txBody>
      </p:sp>
      <p:pic>
        <p:nvPicPr>
          <p:cNvPr id="1075" name="Picture 93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644780" y="3461802"/>
            <a:ext cx="858837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" name="Rectangle 94"/>
          <p:cNvSpPr>
            <a:spLocks noChangeArrowheads="1"/>
          </p:cNvSpPr>
          <p:nvPr/>
        </p:nvSpPr>
        <p:spPr bwMode="auto">
          <a:xfrm>
            <a:off x="476672" y="5369211"/>
            <a:ext cx="20891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8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           Fatigue &amp; Crack growth testing</a:t>
            </a:r>
          </a:p>
        </p:txBody>
      </p:sp>
      <p:sp>
        <p:nvSpPr>
          <p:cNvPr id="1077" name="Rectangle 97"/>
          <p:cNvSpPr>
            <a:spLocks noChangeArrowheads="1"/>
          </p:cNvSpPr>
          <p:nvPr/>
        </p:nvSpPr>
        <p:spPr bwMode="auto">
          <a:xfrm>
            <a:off x="2668653" y="3353620"/>
            <a:ext cx="2076209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TW" sz="12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zh-TW" sz="1200" b="1" dirty="0">
                <a:latin typeface="微軟正黑體" pitchFamily="34" charset="-120"/>
                <a:ea typeface="微軟正黑體" pitchFamily="34" charset="-120"/>
              </a:rPr>
              <a:t>☆</a:t>
            </a:r>
            <a:r>
              <a:rPr lang="en-US" altLang="zh-TW" sz="12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zh-TW" alt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微軟正黑體" pitchFamily="34" charset="-120"/>
                <a:ea typeface="微軟正黑體" pitchFamily="34" charset="-120"/>
              </a:rPr>
              <a:t>動態</a:t>
            </a:r>
            <a:r>
              <a:rPr lang="zh-TW" altLang="en-US" sz="1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黏</a:t>
            </a:r>
            <a:r>
              <a:rPr kumimoji="1" lang="zh-TW" altLang="en-US" sz="12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微軟正黑體" pitchFamily="34" charset="-120"/>
                <a:ea typeface="微軟正黑體" pitchFamily="34" charset="-120"/>
              </a:rPr>
              <a:t>彈分析</a:t>
            </a:r>
            <a:endParaRPr lang="en-US" altLang="zh-TW" sz="1200" b="1" dirty="0">
              <a:latin typeface="微軟正黑體" pitchFamily="34" charset="-120"/>
              <a:ea typeface="微軟正黑體" pitchFamily="34" charset="-120"/>
            </a:endParaRPr>
          </a:p>
          <a:p>
            <a:pPr>
              <a:spcBef>
                <a:spcPct val="20000"/>
              </a:spcBef>
            </a:pPr>
            <a:r>
              <a:rPr lang="en-US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DMA + </a:t>
            </a:r>
            <a:r>
              <a:rPr lang="en-US" altLang="zh-TW" sz="1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300/1000/2000 </a:t>
            </a:r>
            <a:r>
              <a:rPr lang="zh-TW" altLang="en-US" sz="1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系列</a:t>
            </a:r>
            <a:r>
              <a:rPr lang="en-US" altLang="zh-TW" sz="1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sz="1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78" name="Picture 106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962749" y="4132459"/>
            <a:ext cx="25558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9" name="Line 107"/>
          <p:cNvSpPr>
            <a:spLocks noChangeShapeType="1"/>
          </p:cNvSpPr>
          <p:nvPr/>
        </p:nvSpPr>
        <p:spPr bwMode="auto">
          <a:xfrm>
            <a:off x="5675411" y="4565846"/>
            <a:ext cx="287338" cy="714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80" name="Picture 108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769236" y="2340050"/>
            <a:ext cx="34559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005" name="Picture 109" descr="VHF10000 détourée page de garde user manual"/>
          <p:cNvPicPr>
            <a:picLocks noChangeAspect="1" noChangeArrowheads="1"/>
          </p:cNvPicPr>
          <p:nvPr/>
        </p:nvPicPr>
        <p:blipFill>
          <a:blip r:embed="rId2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18000"/>
          </a:blip>
          <a:srcRect/>
          <a:stretch>
            <a:fillRect/>
          </a:stretch>
        </p:blipFill>
        <p:spPr bwMode="auto">
          <a:xfrm>
            <a:off x="674937" y="5652023"/>
            <a:ext cx="766768" cy="1013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2" name="Rectangle 129"/>
          <p:cNvSpPr>
            <a:spLocks noChangeArrowheads="1"/>
          </p:cNvSpPr>
          <p:nvPr/>
        </p:nvSpPr>
        <p:spPr bwMode="auto">
          <a:xfrm>
            <a:off x="1543975" y="5660549"/>
            <a:ext cx="10166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1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000" b="1" dirty="0"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1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超高頻 </a:t>
            </a:r>
            <a:r>
              <a:rPr lang="en-US" altLang="zh-TW" sz="1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DMA</a:t>
            </a:r>
          </a:p>
        </p:txBody>
      </p:sp>
      <p:pic>
        <p:nvPicPr>
          <p:cNvPr id="81026" name="Picture 130" descr="VHF tension test photo DSCN0780"/>
          <p:cNvPicPr>
            <a:picLocks noChangeAspect="1" noChangeArrowheads="1"/>
          </p:cNvPicPr>
          <p:nvPr/>
        </p:nvPicPr>
        <p:blipFill>
          <a:blip r:embed="rId26" cstate="print">
            <a:lum bright="18000"/>
          </a:blip>
          <a:srcRect/>
          <a:stretch>
            <a:fillRect/>
          </a:stretch>
        </p:blipFill>
        <p:spPr bwMode="auto">
          <a:xfrm>
            <a:off x="1550250" y="5949718"/>
            <a:ext cx="1033574" cy="71742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84" name="Picture 131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673696" y="5506432"/>
            <a:ext cx="1564036" cy="845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" name="Picture 77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10236" y="701229"/>
            <a:ext cx="914400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6" name="Picture 78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70380" y="3315568"/>
            <a:ext cx="65405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0" name="Group 7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6674438"/>
              </p:ext>
            </p:extLst>
          </p:nvPr>
        </p:nvGraphicFramePr>
        <p:xfrm>
          <a:off x="543031" y="7092678"/>
          <a:ext cx="5832475" cy="3528392"/>
        </p:xfrm>
        <a:graphic>
          <a:graphicData uri="http://schemas.openxmlformats.org/drawingml/2006/table">
            <a:tbl>
              <a:tblPr/>
              <a:tblGrid>
                <a:gridCol w="2376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83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400" b="1" dirty="0">
                          <a:solidFill>
                            <a:srgbClr val="0000C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        </a:t>
                      </a:r>
                      <a:endParaRPr lang="en-US" altLang="zh-TW" sz="1400" b="1" dirty="0">
                        <a:solidFill>
                          <a:srgbClr val="0000CC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en-US" sz="1300" b="1" dirty="0">
                          <a:solidFill>
                            <a:srgbClr val="0000C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共振頻率 </a:t>
                      </a:r>
                      <a:r>
                        <a:rPr lang="en-US" altLang="zh-TW" sz="1300" b="1" dirty="0">
                          <a:solidFill>
                            <a:srgbClr val="0000C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&amp; </a:t>
                      </a:r>
                      <a:r>
                        <a:rPr lang="zh-TW" altLang="en-US" sz="1300" b="1" dirty="0">
                          <a:solidFill>
                            <a:srgbClr val="0000C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阻尼分析儀</a:t>
                      </a:r>
                      <a:r>
                        <a:rPr lang="en-US" altLang="zh-TW" sz="1300" b="1" dirty="0">
                          <a:solidFill>
                            <a:srgbClr val="0000C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300" b="1" i="1" dirty="0">
                          <a:solidFill>
                            <a:srgbClr val="0000C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    </a:t>
                      </a:r>
                      <a:r>
                        <a:rPr kumimoji="1" lang="zh-TW" altLang="en-US" sz="1300" b="1" i="1" dirty="0">
                          <a:solidFill>
                            <a:srgbClr val="0000C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 脈沖</a:t>
                      </a:r>
                      <a:r>
                        <a:rPr kumimoji="1" lang="zh-TW" altLang="en-US" sz="1300" b="1" i="1" dirty="0">
                          <a:solidFill>
                            <a:srgbClr val="0000CC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激發技術 </a:t>
                      </a:r>
                      <a:r>
                        <a:rPr lang="en-US" altLang="zh-TW" sz="1300" b="1" i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Impulse    </a:t>
                      </a:r>
                    </a:p>
                    <a:p>
                      <a:pPr>
                        <a:buNone/>
                      </a:pPr>
                      <a:r>
                        <a:rPr lang="en-US" altLang="zh-TW" sz="1300" b="1" i="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Excitation Technique</a:t>
                      </a:r>
                      <a:endParaRPr lang="zh-TW" altLang="en-US" sz="1300" b="1" dirty="0">
                        <a:solidFill>
                          <a:srgbClr val="0000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新細明體" pitchFamily="18" charset="-12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itchFamily="18" charset="-120"/>
                          <a:ea typeface="新細明體" pitchFamily="18" charset="-120"/>
                        </a:rPr>
                        <a:t> </a:t>
                      </a:r>
                      <a:endParaRPr kumimoji="1" lang="zh-TW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altLang="zh-TW" sz="1200" b="1" dirty="0">
                        <a:solidFill>
                          <a:srgbClr val="0000FF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US" altLang="zh-TW" sz="1200" b="1" dirty="0">
                        <a:solidFill>
                          <a:srgbClr val="0000FF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US" altLang="zh-TW" sz="1200" b="1" dirty="0">
                        <a:solidFill>
                          <a:srgbClr val="0000FF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US" altLang="zh-TW" sz="1200" b="1" dirty="0">
                        <a:solidFill>
                          <a:srgbClr val="0000FF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US" altLang="zh-TW" sz="1200" b="1" dirty="0">
                        <a:solidFill>
                          <a:srgbClr val="0000FF"/>
                        </a:solidFill>
                      </a:endParaRPr>
                    </a:p>
                    <a:p>
                      <a:pPr marL="0" indent="0">
                        <a:buFont typeface="Wingdings" panose="05000000000000000000" pitchFamily="2" charset="2"/>
                        <a:buNone/>
                      </a:pPr>
                      <a:endParaRPr kumimoji="1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5" name="Picture 1" descr="imce logo 2009.jp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3" y="7184473"/>
            <a:ext cx="531319" cy="1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015" y="9225033"/>
            <a:ext cx="702326" cy="123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Text Box 9"/>
          <p:cNvSpPr txBox="1">
            <a:spLocks noChangeArrowheads="1"/>
          </p:cNvSpPr>
          <p:nvPr/>
        </p:nvSpPr>
        <p:spPr bwMode="auto">
          <a:xfrm>
            <a:off x="2971858" y="9905252"/>
            <a:ext cx="1226663" cy="551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RFDA HTVP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1750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℃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Text Box 9"/>
          <p:cNvSpPr txBox="1">
            <a:spLocks noChangeArrowheads="1"/>
          </p:cNvSpPr>
          <p:nvPr/>
        </p:nvSpPr>
        <p:spPr bwMode="auto">
          <a:xfrm>
            <a:off x="5012754" y="8912512"/>
            <a:ext cx="1296144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RFDA HT 650</a:t>
            </a:r>
            <a:r>
              <a:rPr lang="en-US" sz="1200" dirty="0">
                <a:solidFill>
                  <a:schemeClr val="tx2"/>
                </a:solidFill>
                <a:latin typeface="新細明體"/>
                <a:ea typeface="新細明體"/>
                <a:cs typeface="Arial" panose="020B0604020202020204" pitchFamily="34" charset="0"/>
              </a:rPr>
              <a:t>℃</a:t>
            </a:r>
            <a:endParaRPr lang="en-US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Picture 8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78" y="9109877"/>
            <a:ext cx="1488490" cy="1030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文字方塊 5"/>
          <p:cNvSpPr txBox="1"/>
          <p:nvPr/>
        </p:nvSpPr>
        <p:spPr>
          <a:xfrm>
            <a:off x="857961" y="10157917"/>
            <a:ext cx="198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zh-TW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2Y-TZP </a:t>
            </a:r>
            <a:r>
              <a:rPr lang="zh-TW" altLang="en-US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阻尼或內摩擦</a:t>
            </a:r>
            <a:r>
              <a:rPr lang="en-US" altLang="zh-TW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(Q-1) </a:t>
            </a:r>
            <a:r>
              <a:rPr lang="zh-TW" altLang="en-US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特徵</a:t>
            </a:r>
            <a:r>
              <a:rPr lang="en-US" altLang="zh-TW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zh-TW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TW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zh-TW" altLang="en-US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氧化釔</a:t>
            </a:r>
            <a:r>
              <a:rPr lang="en-US" altLang="zh-TW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zh-TW" altLang="en-US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穩定的四角形氧化锆多晶</a:t>
            </a:r>
            <a:r>
              <a:rPr lang="en-US" altLang="zh-TW" sz="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zh-TW" altLang="en-US" sz="800" b="1" dirty="0">
              <a:solidFill>
                <a:srgbClr val="0000CC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497411C-FF61-A3E5-6178-8EE277B225D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6871" y="9453281"/>
            <a:ext cx="1226663" cy="105275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AEA150DF-4784-A0EE-5C51-ADE01753092B}"/>
              </a:ext>
            </a:extLst>
          </p:cNvPr>
          <p:cNvSpPr txBox="1"/>
          <p:nvPr/>
        </p:nvSpPr>
        <p:spPr>
          <a:xfrm>
            <a:off x="2940597" y="7933436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典型應用 </a:t>
            </a:r>
            <a:r>
              <a:rPr lang="en-US" altLang="zh-TW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1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6D61CDE-11C3-3255-14E7-9EAD50A3EDD5}"/>
              </a:ext>
            </a:extLst>
          </p:cNvPr>
          <p:cNvSpPr txBox="1"/>
          <p:nvPr/>
        </p:nvSpPr>
        <p:spPr>
          <a:xfrm>
            <a:off x="2940597" y="7205280"/>
            <a:ext cx="11581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可取得訊號 </a:t>
            </a:r>
            <a:r>
              <a:rPr lang="en-US" altLang="zh-TW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1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4103B6B-6C89-5052-329C-BBE9670E2159}"/>
              </a:ext>
            </a:extLst>
          </p:cNvPr>
          <p:cNvSpPr txBox="1"/>
          <p:nvPr/>
        </p:nvSpPr>
        <p:spPr>
          <a:xfrm>
            <a:off x="4080749" y="7224849"/>
            <a:ext cx="18640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楊氏模量  </a:t>
            </a: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剪切模量</a:t>
            </a:r>
            <a:endParaRPr kumimoji="1" lang="en-US" altLang="zh-TW" sz="1100" b="1" i="0" u="none" strike="noStrike" cap="none" normalizeH="0" baseline="0" dirty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i="0" dirty="0">
                <a:solidFill>
                  <a:srgbClr val="202122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蒲松比  </a:t>
            </a: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德拜溫度</a:t>
            </a:r>
            <a:endPara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鬆弛特性  </a:t>
            </a: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蠕變</a:t>
            </a:r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冷時</a:t>
            </a:r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材料脆</a:t>
            </a:r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軔轉變溫度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61EC7B-CB25-5789-EB25-AAF9D5F001D3}"/>
              </a:ext>
            </a:extLst>
          </p:cNvPr>
          <p:cNvSpPr txBox="1"/>
          <p:nvPr/>
        </p:nvSpPr>
        <p:spPr>
          <a:xfrm>
            <a:off x="2967722" y="8258599"/>
            <a:ext cx="336578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塗層</a:t>
            </a:r>
            <a:endParaRPr lang="en-US" altLang="zh-TW" sz="11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玻璃轉移點</a:t>
            </a:r>
            <a:r>
              <a:rPr lang="en-GB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結晶</a:t>
            </a:r>
            <a:r>
              <a:rPr lang="en-US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en-GB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Si</a:t>
            </a:r>
            <a:r>
              <a:rPr lang="en-GB" altLang="zh-TW" sz="1100" b="1" baseline="-25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en-GB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r>
              <a:rPr lang="en-GB" altLang="zh-TW" sz="1100" b="1" baseline="-25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en-GB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(SN-G) vs Si</a:t>
            </a:r>
            <a:r>
              <a:rPr lang="en-GB" altLang="zh-TW" sz="1100" b="1" baseline="-25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</a:t>
            </a:r>
            <a:r>
              <a:rPr lang="en-GB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</a:t>
            </a:r>
            <a:r>
              <a:rPr lang="en-GB" altLang="zh-TW" sz="1100" b="1" baseline="-25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en-GB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(SN-C)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氧化锆</a:t>
            </a:r>
            <a:r>
              <a:rPr lang="en-US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等材料改質研究</a:t>
            </a:r>
            <a:endParaRPr lang="en-US" altLang="zh-TW" sz="11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在線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品管</a:t>
            </a:r>
            <a:r>
              <a:rPr lang="en-US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 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陶瓷管裂紋檢測</a:t>
            </a:r>
            <a:r>
              <a:rPr lang="en-US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耐火材料</a:t>
            </a:r>
            <a:endParaRPr lang="en-US" altLang="zh-TW" sz="11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US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CGI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鑄件</a:t>
            </a:r>
            <a:endParaRPr lang="en-US" altLang="zh-TW" sz="11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</a:pPr>
            <a:r>
              <a:rPr kumimoji="1" lang="en-US" altLang="zh-TW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蜂巢狀結構</a:t>
            </a:r>
            <a:endParaRPr lang="en-US" altLang="zh-TW" sz="11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0F1A764F-8440-3426-3999-B27D234DDF3F}"/>
              </a:ext>
            </a:extLst>
          </p:cNvPr>
          <p:cNvPicPr/>
          <p:nvPr/>
        </p:nvPicPr>
        <p:blipFill rotWithShape="1">
          <a:blip r:embed="rId34" cstate="print"/>
          <a:srcRect l="46921" b="52437"/>
          <a:stretch/>
        </p:blipFill>
        <p:spPr>
          <a:xfrm>
            <a:off x="585808" y="8089950"/>
            <a:ext cx="1215358" cy="822562"/>
          </a:xfrm>
          <a:prstGeom prst="rect">
            <a:avLst/>
          </a:prstGeom>
        </p:spPr>
      </p:pic>
      <p:pic>
        <p:nvPicPr>
          <p:cNvPr id="9" name="object 6">
            <a:extLst>
              <a:ext uri="{FF2B5EF4-FFF2-40B4-BE49-F238E27FC236}">
                <a16:creationId xmlns:a16="http://schemas.microsoft.com/office/drawing/2014/main" id="{9346648A-48B4-77D8-2972-5E4325DD42C3}"/>
              </a:ext>
            </a:extLst>
          </p:cNvPr>
          <p:cNvPicPr/>
          <p:nvPr/>
        </p:nvPicPr>
        <p:blipFill rotWithShape="1">
          <a:blip r:embed="rId34" cstate="print"/>
          <a:srcRect l="29456" t="60908" r="61"/>
          <a:stretch/>
        </p:blipFill>
        <p:spPr>
          <a:xfrm>
            <a:off x="1688149" y="8316715"/>
            <a:ext cx="1196337" cy="554720"/>
          </a:xfrm>
          <a:prstGeom prst="rect">
            <a:avLst/>
          </a:prstGeom>
        </p:spPr>
      </p:pic>
      <p:pic>
        <p:nvPicPr>
          <p:cNvPr id="10" name="object 6">
            <a:extLst>
              <a:ext uri="{FF2B5EF4-FFF2-40B4-BE49-F238E27FC236}">
                <a16:creationId xmlns:a16="http://schemas.microsoft.com/office/drawing/2014/main" id="{3E41C938-D48D-4918-DA71-70ECE9C68A94}"/>
              </a:ext>
            </a:extLst>
          </p:cNvPr>
          <p:cNvPicPr/>
          <p:nvPr/>
        </p:nvPicPr>
        <p:blipFill rotWithShape="1">
          <a:blip r:embed="rId34" cstate="print"/>
          <a:srcRect l="37884" t="20166" r="52619" b="71523"/>
          <a:stretch/>
        </p:blipFill>
        <p:spPr>
          <a:xfrm>
            <a:off x="1660169" y="8476708"/>
            <a:ext cx="111065" cy="73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8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8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0"/>
          <p:cNvSpPr>
            <a:spLocks noChangeArrowheads="1"/>
          </p:cNvSpPr>
          <p:nvPr/>
        </p:nvSpPr>
        <p:spPr bwMode="auto">
          <a:xfrm>
            <a:off x="502112" y="273721"/>
            <a:ext cx="1600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Blip>
                <a:blip r:embed="rId2"/>
              </a:buBlip>
              <a:tabLst>
                <a:tab pos="304800" algn="l"/>
              </a:tabLst>
            </a:pPr>
            <a:r>
              <a:rPr lang="zh-TW" altLang="en-US" sz="16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材料分析設備</a:t>
            </a:r>
          </a:p>
        </p:txBody>
      </p:sp>
      <p:graphicFrame>
        <p:nvGraphicFramePr>
          <p:cNvPr id="67228" name="Group 6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751731"/>
              </p:ext>
            </p:extLst>
          </p:nvPr>
        </p:nvGraphicFramePr>
        <p:xfrm>
          <a:off x="590144" y="8065240"/>
          <a:ext cx="5904954" cy="2483722"/>
        </p:xfrm>
        <a:graphic>
          <a:graphicData uri="http://schemas.openxmlformats.org/drawingml/2006/table">
            <a:tbl>
              <a:tblPr/>
              <a:tblGrid>
                <a:gridCol w="22314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37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                      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UVA / Visible exposure</a:t>
                      </a:r>
                      <a:endParaRPr kumimoji="1" lang="en-US" altLang="zh-TW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ICH2 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光反應器（</a:t>
                      </a:r>
                      <a:r>
                        <a:rPr kumimoji="1" lang="en-US" altLang="zh-TW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Photoreactor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）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符合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ICH 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規範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是一種於</a:t>
                      </a: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紫外</a:t>
                      </a:r>
                      <a:r>
                        <a:rPr kumimoji="1" lang="en-US" altLang="zh-TW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-</a:t>
                      </a: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可見光</a:t>
                      </a: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範圍的儀器</a:t>
                      </a:r>
                      <a:r>
                        <a:rPr kumimoji="1" lang="en-US" altLang="zh-TW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應用於食品及藥物光穩定性分析。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配有轉盤及隱藏式磁攪拌器測試。</a:t>
                      </a:r>
                    </a:p>
                  </a:txBody>
                  <a:tcPr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＊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光反應器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    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符合 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ICH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規範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＊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薄膜分析儀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: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薄膜厚度及溶解速率量測</a:t>
                      </a:r>
                      <a:endParaRPr kumimoji="1" lang="en-US" altLang="zh-TW" sz="105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＊ 太陽光模擬儀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(I-V Tester)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＊ 雷射閃爍光分解系統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穿透吸收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擴散反射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＊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UV 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光源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＊ 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氙光反應器</a:t>
                      </a:r>
                    </a:p>
                  </a:txBody>
                  <a:tcPr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40" name="Picture 57" descr="躐΀躘΀`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633" y="8080930"/>
            <a:ext cx="852151" cy="4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86" name="Rectangle 84"/>
          <p:cNvSpPr>
            <a:spLocks noChangeArrowheads="1"/>
          </p:cNvSpPr>
          <p:nvPr/>
        </p:nvSpPr>
        <p:spPr bwMode="auto">
          <a:xfrm>
            <a:off x="-102552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06" y="8111885"/>
            <a:ext cx="800558" cy="63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2" y="8590280"/>
            <a:ext cx="1317181" cy="64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71" y="8927686"/>
            <a:ext cx="2199729" cy="153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804" y="8132486"/>
            <a:ext cx="1009962" cy="711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16" y="9685775"/>
            <a:ext cx="714310" cy="74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697" y="8844169"/>
            <a:ext cx="707340" cy="41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" name="Group 32">
            <a:extLst>
              <a:ext uri="{FF2B5EF4-FFF2-40B4-BE49-F238E27FC236}">
                <a16:creationId xmlns:a16="http://schemas.microsoft.com/office/drawing/2014/main" id="{0557F96F-DD7C-4BC1-A8E0-B8006B1B2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742707"/>
              </p:ext>
            </p:extLst>
          </p:nvPr>
        </p:nvGraphicFramePr>
        <p:xfrm>
          <a:off x="590187" y="4284666"/>
          <a:ext cx="5903912" cy="3600000"/>
        </p:xfrm>
        <a:graphic>
          <a:graphicData uri="http://schemas.openxmlformats.org/drawingml/2006/table">
            <a:tbl>
              <a:tblPr/>
              <a:tblGrid>
                <a:gridCol w="2159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                      </a:t>
                      </a:r>
                      <a:endParaRPr kumimoji="1" lang="en-US" altLang="zh-TW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marL="91428" marR="9142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8" marR="9142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5" name="圖片 64">
            <a:extLst>
              <a:ext uri="{FF2B5EF4-FFF2-40B4-BE49-F238E27FC236}">
                <a16:creationId xmlns:a16="http://schemas.microsoft.com/office/drawing/2014/main" id="{7D143FF9-5911-4CDB-8B63-CA4248AABD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733" y="4317482"/>
            <a:ext cx="1004805" cy="548921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25FDA5D6-B04C-4210-8771-DE95177A765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7" t="21727" r="16402" b="23160"/>
          <a:stretch/>
        </p:blipFill>
        <p:spPr>
          <a:xfrm>
            <a:off x="1120004" y="5278480"/>
            <a:ext cx="1126767" cy="738418"/>
          </a:xfrm>
          <a:prstGeom prst="rect">
            <a:avLst/>
          </a:prstGeom>
        </p:spPr>
      </p:pic>
      <p:sp>
        <p:nvSpPr>
          <p:cNvPr id="67" name="文字方塊 66">
            <a:extLst>
              <a:ext uri="{FF2B5EF4-FFF2-40B4-BE49-F238E27FC236}">
                <a16:creationId xmlns:a16="http://schemas.microsoft.com/office/drawing/2014/main" id="{A3DEA629-2697-4E5E-B288-22D6ED359E6D}"/>
              </a:ext>
            </a:extLst>
          </p:cNvPr>
          <p:cNvSpPr txBox="1"/>
          <p:nvPr/>
        </p:nvSpPr>
        <p:spPr>
          <a:xfrm>
            <a:off x="2803459" y="4395609"/>
            <a:ext cx="2341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奈米粒徑與界達電位分析儀</a:t>
            </a: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3A177F8B-18E0-447B-BC0A-F04928890C5A}"/>
              </a:ext>
            </a:extLst>
          </p:cNvPr>
          <p:cNvSpPr txBox="1"/>
          <p:nvPr/>
        </p:nvSpPr>
        <p:spPr>
          <a:xfrm>
            <a:off x="2776588" y="4678944"/>
            <a:ext cx="224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合併聲波衰減光譜學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(AAS)</a:t>
            </a:r>
          </a:p>
          <a:p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與電動音波振幅 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(ESA)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</a:t>
            </a:r>
            <a:endParaRPr lang="en-US" altLang="zh-TW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1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原液</a:t>
            </a:r>
            <a:r>
              <a:rPr lang="zh-TW" altLang="en-US" sz="1000" b="1" i="0" u="none" strike="noStrike" baseline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不須稀釋</a:t>
            </a:r>
            <a:r>
              <a:rPr lang="zh-TW" altLang="en-US" sz="1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，濃度最大可達</a:t>
            </a:r>
            <a:r>
              <a:rPr lang="en-US" altLang="zh-TW" sz="1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60%</a:t>
            </a:r>
          </a:p>
          <a:p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TW" altLang="en-US" sz="1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固態粒子，水相和油相皆可分析</a:t>
            </a:r>
            <a:endParaRPr lang="en-US" altLang="zh-TW" sz="1000" b="0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搭配自動滴定，快速測得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IEP</a:t>
            </a:r>
            <a:endParaRPr lang="en-US" altLang="zh-TW" sz="1000" i="0" u="none" strike="noStrike" baseline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測試範圍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粒徑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5nm-100µm</a:t>
            </a:r>
          </a:p>
          <a:p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電位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-500mV ~ +500mV</a:t>
            </a:r>
            <a:endParaRPr lang="zh-TW" alt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2" name="文字方塊 71">
            <a:extLst>
              <a:ext uri="{FF2B5EF4-FFF2-40B4-BE49-F238E27FC236}">
                <a16:creationId xmlns:a16="http://schemas.microsoft.com/office/drawing/2014/main" id="{39C2F918-4D1F-442D-9ACD-5AF6DD3424A7}"/>
              </a:ext>
            </a:extLst>
          </p:cNvPr>
          <p:cNvSpPr txBox="1"/>
          <p:nvPr/>
        </p:nvSpPr>
        <p:spPr>
          <a:xfrm>
            <a:off x="2812265" y="6095900"/>
            <a:ext cx="27047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高解析度粒徑及化學成分分析儀</a:t>
            </a:r>
          </a:p>
        </p:txBody>
      </p:sp>
      <p:pic>
        <p:nvPicPr>
          <p:cNvPr id="73" name="Picture 8">
            <a:extLst>
              <a:ext uri="{FF2B5EF4-FFF2-40B4-BE49-F238E27FC236}">
                <a16:creationId xmlns:a16="http://schemas.microsoft.com/office/drawing/2014/main" id="{044197F1-224B-49D4-BA8E-4D67A2079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/>
          <a:stretch/>
        </p:blipFill>
        <p:spPr bwMode="auto">
          <a:xfrm>
            <a:off x="4280295" y="7151369"/>
            <a:ext cx="628064" cy="49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DB9A26D5-23BC-4B69-A2F9-786F9B90FD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60244" y="7129148"/>
            <a:ext cx="1018779" cy="520866"/>
          </a:xfrm>
          <a:prstGeom prst="rect">
            <a:avLst/>
          </a:prstGeom>
        </p:spPr>
      </p:pic>
      <p:sp>
        <p:nvSpPr>
          <p:cNvPr id="75" name="文字方塊 74">
            <a:extLst>
              <a:ext uri="{FF2B5EF4-FFF2-40B4-BE49-F238E27FC236}">
                <a16:creationId xmlns:a16="http://schemas.microsoft.com/office/drawing/2014/main" id="{9233946C-A3D2-4F18-AE72-60BEEE47BE0B}"/>
              </a:ext>
            </a:extLst>
          </p:cNvPr>
          <p:cNvSpPr txBox="1"/>
          <p:nvPr/>
        </p:nvSpPr>
        <p:spPr>
          <a:xfrm>
            <a:off x="802150" y="4767363"/>
            <a:ext cx="1762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奈米材料粒徑</a:t>
            </a:r>
            <a:endParaRPr lang="en-US" altLang="zh-TW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與化學成分分析</a:t>
            </a:r>
          </a:p>
        </p:txBody>
      </p:sp>
      <p:sp>
        <p:nvSpPr>
          <p:cNvPr id="76" name="文字方塊 75">
            <a:extLst>
              <a:ext uri="{FF2B5EF4-FFF2-40B4-BE49-F238E27FC236}">
                <a16:creationId xmlns:a16="http://schemas.microsoft.com/office/drawing/2014/main" id="{15806CB6-DA27-4561-A90F-ED23465EF2D3}"/>
              </a:ext>
            </a:extLst>
          </p:cNvPr>
          <p:cNvSpPr txBox="1"/>
          <p:nvPr/>
        </p:nvSpPr>
        <p:spPr>
          <a:xfrm>
            <a:off x="2790364" y="6418878"/>
            <a:ext cx="2551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採用毛細管流體分餾技術與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種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UV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光</a:t>
            </a:r>
            <a:endParaRPr lang="en-US" altLang="zh-TW" sz="1000" dirty="0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  <a:p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zh-TW" altLang="en-US" sz="1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可測得樣品</a:t>
            </a:r>
            <a:r>
              <a:rPr lang="zh-TW" altLang="en-US" sz="1000" b="1" i="0" u="none" strike="noStrike" baseline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真實粒徑</a:t>
            </a:r>
            <a:r>
              <a:rPr lang="zh-TW" altLang="en-US" sz="1000" b="0" i="0" u="none" strike="noStrike" baseline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1000" b="1" i="0" u="none" strike="noStrike" baseline="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化學成分組成</a:t>
            </a:r>
            <a:endParaRPr lang="en-US" altLang="zh-TW" sz="1000" b="1" i="0" u="none" strike="noStrike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000" b="0" i="0" dirty="0">
                <a:solidFill>
                  <a:srgbClr val="040C28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換算</a:t>
            </a:r>
            <a:r>
              <a:rPr lang="zh-TW" altLang="en-US" sz="1000" b="1" i="0" dirty="0">
                <a:solidFill>
                  <a:srgbClr val="040C28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包覆率</a:t>
            </a:r>
            <a:r>
              <a:rPr lang="en-US" altLang="zh-TW" sz="1000" b="0" i="0" dirty="0">
                <a:solidFill>
                  <a:srgbClr val="040C28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(encapsulation efficiency)</a:t>
            </a:r>
            <a:endParaRPr lang="en-US" altLang="zh-TW" sz="1000" b="1" i="0" u="none" strike="noStrike" baseline="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en-US" altLang="zh-TW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測試範圍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粒徑</a:t>
            </a:r>
            <a:r>
              <a:rPr lang="en-US" altLang="zh-TW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5nm-3µm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5801FBFA-19D1-444F-8898-FEB125CA3CB7}"/>
              </a:ext>
            </a:extLst>
          </p:cNvPr>
          <p:cNvSpPr txBox="1"/>
          <p:nvPr/>
        </p:nvSpPr>
        <p:spPr>
          <a:xfrm>
            <a:off x="3645024" y="7638450"/>
            <a:ext cx="9902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真實粒徑分佈</a:t>
            </a: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2C93D8C1-2D0C-4E1B-8135-035A3D968C0A}"/>
              </a:ext>
            </a:extLst>
          </p:cNvPr>
          <p:cNvSpPr txBox="1"/>
          <p:nvPr/>
        </p:nvSpPr>
        <p:spPr>
          <a:xfrm>
            <a:off x="727489" y="6024774"/>
            <a:ext cx="19045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奈米粒徑與界達電位分析儀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專利</a:t>
            </a:r>
            <a:r>
              <a:rPr lang="en-US" altLang="zh-TW" sz="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6,604,408; 6,119,510</a:t>
            </a:r>
            <a:endParaRPr lang="zh-TW" altLang="en-US" sz="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67357F0F-19BA-4747-B533-90D7AB1DDAB1}"/>
              </a:ext>
            </a:extLst>
          </p:cNvPr>
          <p:cNvSpPr txBox="1"/>
          <p:nvPr/>
        </p:nvSpPr>
        <p:spPr>
          <a:xfrm>
            <a:off x="1622425" y="7032725"/>
            <a:ext cx="1184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高解析度粒徑及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化學成分分析儀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20120C5-9DB1-4C19-8F29-3CFBB1B828C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0000"/>
          <a:stretch/>
        </p:blipFill>
        <p:spPr>
          <a:xfrm>
            <a:off x="5228679" y="6391055"/>
            <a:ext cx="1171484" cy="932118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794BD3A-4C90-492E-9736-9334CE520940}"/>
              </a:ext>
            </a:extLst>
          </p:cNvPr>
          <p:cNvSpPr txBox="1"/>
          <p:nvPr/>
        </p:nvSpPr>
        <p:spPr>
          <a:xfrm>
            <a:off x="5147800" y="7342477"/>
            <a:ext cx="13148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透過</a:t>
            </a:r>
            <a:r>
              <a:rPr lang="en-US" altLang="zh-TW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CHDF</a:t>
            </a:r>
            <a:r>
              <a:rPr lang="zh-TW" altLang="en-US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，平均粒徑相同的樣品，可測得真實粒徑分佈</a:t>
            </a:r>
          </a:p>
        </p:txBody>
      </p:sp>
      <p:pic>
        <p:nvPicPr>
          <p:cNvPr id="110" name="圖片 109">
            <a:extLst>
              <a:ext uri="{FF2B5EF4-FFF2-40B4-BE49-F238E27FC236}">
                <a16:creationId xmlns:a16="http://schemas.microsoft.com/office/drawing/2014/main" id="{84F9E6EA-F141-4A3F-B431-83C23368951F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44396"/>
          <a:stretch/>
        </p:blipFill>
        <p:spPr>
          <a:xfrm>
            <a:off x="5058038" y="4440722"/>
            <a:ext cx="1404315" cy="561194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AC58BD05-FE50-485F-A2DB-E19A0F014F7E}"/>
              </a:ext>
            </a:extLst>
          </p:cNvPr>
          <p:cNvSpPr txBox="1"/>
          <p:nvPr/>
        </p:nvSpPr>
        <p:spPr>
          <a:xfrm>
            <a:off x="5355248" y="4988705"/>
            <a:ext cx="1094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聲波衰減</a:t>
            </a:r>
            <a:r>
              <a:rPr lang="en-US" altLang="zh-TW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AAS</a:t>
            </a:r>
            <a:endParaRPr lang="zh-TW" altLang="en-US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3EBC2E0-489B-45C5-8B07-9F2981C81B8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34595" y="5210780"/>
            <a:ext cx="1205539" cy="656885"/>
          </a:xfrm>
          <a:prstGeom prst="rect">
            <a:avLst/>
          </a:prstGeom>
        </p:spPr>
      </p:pic>
      <p:sp>
        <p:nvSpPr>
          <p:cNvPr id="112" name="文字方塊 111">
            <a:extLst>
              <a:ext uri="{FF2B5EF4-FFF2-40B4-BE49-F238E27FC236}">
                <a16:creationId xmlns:a16="http://schemas.microsoft.com/office/drawing/2014/main" id="{D388BB5D-F539-4C4E-AADA-54473CB3FFEF}"/>
              </a:ext>
            </a:extLst>
          </p:cNvPr>
          <p:cNvSpPr txBox="1"/>
          <p:nvPr/>
        </p:nvSpPr>
        <p:spPr>
          <a:xfrm>
            <a:off x="5236891" y="5863500"/>
            <a:ext cx="1094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電動聲波震幅</a:t>
            </a:r>
            <a:r>
              <a:rPr lang="en-US" altLang="zh-TW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ESA</a:t>
            </a:r>
            <a:endParaRPr lang="zh-TW" altLang="en-US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星形: 七角 1">
            <a:extLst>
              <a:ext uri="{FF2B5EF4-FFF2-40B4-BE49-F238E27FC236}">
                <a16:creationId xmlns:a16="http://schemas.microsoft.com/office/drawing/2014/main" id="{B1FE5871-66CE-479D-B4EF-EDE99E6E06B1}"/>
              </a:ext>
            </a:extLst>
          </p:cNvPr>
          <p:cNvSpPr/>
          <p:nvPr/>
        </p:nvSpPr>
        <p:spPr>
          <a:xfrm rot="1052667">
            <a:off x="1588751" y="6452629"/>
            <a:ext cx="697922" cy="486211"/>
          </a:xfrm>
          <a:prstGeom prst="star7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9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全球首創</a:t>
            </a: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2FAF353D-7411-E38F-11D3-84C780F0FCE4}"/>
              </a:ext>
            </a:extLst>
          </p:cNvPr>
          <p:cNvSpPr txBox="1"/>
          <p:nvPr/>
        </p:nvSpPr>
        <p:spPr>
          <a:xfrm>
            <a:off x="682266" y="7535659"/>
            <a:ext cx="20266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微脂體 ＆ 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mRNA 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開發利器</a:t>
            </a:r>
            <a:endParaRPr lang="zh-TW" altLang="en-US" sz="1200" dirty="0"/>
          </a:p>
        </p:txBody>
      </p:sp>
      <p:graphicFrame>
        <p:nvGraphicFramePr>
          <p:cNvPr id="10" name="Group 32">
            <a:extLst>
              <a:ext uri="{FF2B5EF4-FFF2-40B4-BE49-F238E27FC236}">
                <a16:creationId xmlns:a16="http://schemas.microsoft.com/office/drawing/2014/main" id="{31199AC2-C3CE-A496-EE39-0397D53A4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667771"/>
              </p:ext>
            </p:extLst>
          </p:nvPr>
        </p:nvGraphicFramePr>
        <p:xfrm>
          <a:off x="590888" y="684262"/>
          <a:ext cx="5903912" cy="3455988"/>
        </p:xfrm>
        <a:graphic>
          <a:graphicData uri="http://schemas.openxmlformats.org/drawingml/2006/table">
            <a:tbl>
              <a:tblPr/>
              <a:tblGrid>
                <a:gridCol w="2159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43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5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   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ea typeface="標楷體" pitchFamily="65" charset="-120"/>
                        </a:rPr>
                        <a:t>                      </a:t>
                      </a:r>
                      <a:endParaRPr kumimoji="1" lang="en-US" altLang="zh-TW" sz="10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marL="91428" marR="9142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zh-TW" sz="1200" b="1" dirty="0">
                          <a:latin typeface="微軟正黑體" pitchFamily="34" charset="-120"/>
                          <a:ea typeface="微軟正黑體" pitchFamily="34" charset="-120"/>
                        </a:rPr>
                        <a:t>☆</a:t>
                      </a:r>
                      <a:r>
                        <a:rPr lang="en-US" altLang="zh-TW" sz="1400" b="1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微波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毫米波誘電率 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en-US" altLang="zh-TW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Dk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&amp; </a:t>
                      </a:r>
                      <a:r>
                        <a:rPr kumimoji="1" lang="en-US" altLang="zh-TW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Df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分析儀</a:t>
                      </a:r>
                      <a:endParaRPr kumimoji="1" lang="en-US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      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kumimoji="1" lang="zh-TW" altLang="en-US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非連續穩定頻率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〜 40 GHz)</a:t>
                      </a:r>
                      <a:r>
                        <a:rPr kumimoji="1" lang="en-US" altLang="zh-TW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採用共振微擾原理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可配合自備或另購</a:t>
                      </a:r>
                      <a:r>
                        <a:rPr kumimoji="1" lang="en-US" altLang="zh-TW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『</a:t>
                      </a:r>
                      <a:r>
                        <a:rPr kumimoji="1" lang="zh-TW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網路分析儀</a:t>
                      </a:r>
                      <a:r>
                        <a:rPr kumimoji="1" lang="en-US" altLang="zh-TW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測量範圍： </a:t>
                      </a:r>
                      <a:endParaRPr kumimoji="1" lang="en-US" altLang="zh-TW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</a:t>
                      </a:r>
                      <a:r>
                        <a:rPr kumimoji="1" lang="en-US" altLang="zh-TW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TM Mode</a:t>
                      </a:r>
                      <a:r>
                        <a:rPr kumimoji="1" lang="zh-TW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(10GHz</a:t>
                      </a:r>
                      <a:r>
                        <a:rPr kumimoji="1" lang="zh-TW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可變溫</a:t>
                      </a:r>
                      <a:r>
                        <a:rPr kumimoji="1" lang="en-US" altLang="zh-TW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-Epsilon (</a:t>
                      </a:r>
                      <a:r>
                        <a:rPr kumimoji="1" lang="en-US" altLang="zh-TW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εr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: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~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     -tan</a:t>
                      </a:r>
                      <a:r>
                        <a:rPr kumimoji="1" lang="zh-TW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δ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0.0001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~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7800" algn="l"/>
                        </a:tabLst>
                      </a:pPr>
                      <a:r>
                        <a:rPr kumimoji="1" lang="en-US" altLang="zh-TW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   TE</a:t>
                      </a:r>
                      <a:r>
                        <a:rPr kumimoji="1" lang="zh-TW" altLang="en-US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kumimoji="1" lang="en-US" altLang="zh-TW" sz="105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Mode: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    </a:t>
                      </a:r>
                      <a:r>
                        <a:rPr kumimoji="1" lang="en-US" altLang="zh-TW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Epsilon (</a:t>
                      </a:r>
                      <a:r>
                        <a:rPr kumimoji="1" lang="en-US" altLang="zh-TW" sz="105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εr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 1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~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77800" algn="l"/>
                          <a:tab pos="271463" algn="l"/>
                        </a:tabLst>
                      </a:pP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     -tan</a:t>
                      </a:r>
                      <a:r>
                        <a:rPr kumimoji="1" lang="zh-TW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δ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: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0.0001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~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en-US" altLang="zh-TW" sz="105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0.01</a:t>
                      </a:r>
                      <a:endParaRPr kumimoji="1" lang="en-US" altLang="zh-TW" sz="10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zh-TW" altLang="zh-TW" sz="1200" b="1" dirty="0">
                          <a:latin typeface="微軟正黑體" pitchFamily="34" charset="-120"/>
                          <a:ea typeface="微軟正黑體" pitchFamily="34" charset="-120"/>
                        </a:rPr>
                        <a:t>☆</a:t>
                      </a:r>
                      <a:r>
                        <a:rPr lang="en-US" altLang="zh-TW" sz="1200" b="1" dirty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 </a:t>
                      </a:r>
                      <a:r>
                        <a:rPr kumimoji="1" lang="en-US" altLang="zh-TW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endParaRPr kumimoji="1" lang="zh-TW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91428" marR="9142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圖片 10">
            <a:extLst>
              <a:ext uri="{FF2B5EF4-FFF2-40B4-BE49-F238E27FC236}">
                <a16:creationId xmlns:a16="http://schemas.microsoft.com/office/drawing/2014/main" id="{877A1705-1D65-C4AF-A49C-827DE65F8CD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7489" y="805733"/>
            <a:ext cx="716210" cy="252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FFDC489-467A-733E-10A2-D5B0EE75B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444" y="965508"/>
            <a:ext cx="1641228" cy="123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D50C5748-7610-606C-18D8-62029C5739EE}"/>
              </a:ext>
            </a:extLst>
          </p:cNvPr>
          <p:cNvGrpSpPr/>
          <p:nvPr/>
        </p:nvGrpSpPr>
        <p:grpSpPr>
          <a:xfrm>
            <a:off x="1678788" y="1854974"/>
            <a:ext cx="1018284" cy="1062014"/>
            <a:chOff x="-2691680" y="1734285"/>
            <a:chExt cx="1018284" cy="1062014"/>
          </a:xfrm>
        </p:grpSpPr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A3C8223E-B508-E413-A400-3281BBFF18C7}"/>
                </a:ext>
              </a:extLst>
            </p:cNvPr>
            <p:cNvSpPr txBox="1"/>
            <p:nvPr/>
          </p:nvSpPr>
          <p:spPr>
            <a:xfrm>
              <a:off x="-2551953" y="2565467"/>
              <a:ext cx="8785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TE Mode</a:t>
              </a:r>
              <a:endParaRPr lang="zh-TW" altLang="en-US" sz="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935256C3-30E1-05DF-40FE-2F65DF96AB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74" r="45716"/>
            <a:stretch/>
          </p:blipFill>
          <p:spPr bwMode="auto">
            <a:xfrm>
              <a:off x="-2691680" y="1734285"/>
              <a:ext cx="935353" cy="9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3B4339F5-3FA5-8559-D8F4-4A324D33321A}"/>
              </a:ext>
            </a:extLst>
          </p:cNvPr>
          <p:cNvGrpSpPr/>
          <p:nvPr/>
        </p:nvGrpSpPr>
        <p:grpSpPr>
          <a:xfrm>
            <a:off x="768684" y="1994071"/>
            <a:ext cx="903554" cy="922871"/>
            <a:chOff x="-1376559" y="1752151"/>
            <a:chExt cx="903554" cy="922871"/>
          </a:xfrm>
        </p:grpSpPr>
        <p:pic>
          <p:nvPicPr>
            <p:cNvPr id="23" name="Picture 76">
              <a:extLst>
                <a:ext uri="{FF2B5EF4-FFF2-40B4-BE49-F238E27FC236}">
                  <a16:creationId xmlns:a16="http://schemas.microsoft.com/office/drawing/2014/main" id="{BE04DAFC-1233-111D-D51A-E7E247626F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04"/>
            <a:stretch/>
          </p:blipFill>
          <p:spPr bwMode="auto">
            <a:xfrm>
              <a:off x="-1376559" y="1752151"/>
              <a:ext cx="800301" cy="599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456EB3BB-1389-20A1-B85E-CC73B0CC6E7E}"/>
                </a:ext>
              </a:extLst>
            </p:cNvPr>
            <p:cNvSpPr txBox="1"/>
            <p:nvPr/>
          </p:nvSpPr>
          <p:spPr>
            <a:xfrm>
              <a:off x="-1326564" y="2444190"/>
              <a:ext cx="85355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TM Mode</a:t>
              </a:r>
              <a:endParaRPr lang="zh-TW" altLang="en-US" sz="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B5D7B85-D75A-EFF5-B2B9-ACB668B50910}"/>
              </a:ext>
            </a:extLst>
          </p:cNvPr>
          <p:cNvSpPr txBox="1"/>
          <p:nvPr/>
        </p:nvSpPr>
        <p:spPr>
          <a:xfrm>
            <a:off x="537751" y="3659975"/>
            <a:ext cx="1306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Special System</a:t>
            </a:r>
          </a:p>
          <a:p>
            <a:pPr algn="ctr"/>
            <a:r>
              <a:rPr lang="en-US" altLang="zh-TW" sz="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 Powder/liquid</a:t>
            </a:r>
            <a:endParaRPr lang="zh-TW" altLang="en-US" sz="9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2572304-6C05-100E-B862-895608A92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657" y="2170562"/>
            <a:ext cx="1724726" cy="88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7B4A9061-2300-9D0D-31B3-C40303D40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5" r="7010"/>
          <a:stretch/>
        </p:blipFill>
        <p:spPr bwMode="auto">
          <a:xfrm>
            <a:off x="5505767" y="3245067"/>
            <a:ext cx="865233" cy="89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9A91C35F-E16E-A505-B955-BBFC226C4F89}"/>
              </a:ext>
            </a:extLst>
          </p:cNvPr>
          <p:cNvSpPr txBox="1"/>
          <p:nvPr/>
        </p:nvSpPr>
        <p:spPr>
          <a:xfrm>
            <a:off x="592384" y="1116310"/>
            <a:ext cx="21597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5G</a:t>
            </a:r>
            <a:r>
              <a:rPr lang="zh-TW" altLang="en-US" sz="2000" b="1" dirty="0">
                <a:solidFill>
                  <a:srgbClr val="0000FF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材料分析</a:t>
            </a:r>
            <a:endParaRPr lang="en-US" altLang="zh-TW" sz="2000" b="1" dirty="0">
              <a:solidFill>
                <a:srgbClr val="0000FF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11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1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非破壞性、穩定、精準量測方式</a:t>
            </a:r>
            <a:endParaRPr lang="en-US" altLang="zh-TW" sz="11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DC73B94-B1E3-27C3-E88D-FAF76C123396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44"/>
          <a:stretch/>
        </p:blipFill>
        <p:spPr>
          <a:xfrm>
            <a:off x="780959" y="3033027"/>
            <a:ext cx="853560" cy="586871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1004B809-C5C1-1C0D-84CC-110024EE740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275" y="2948177"/>
            <a:ext cx="927210" cy="678215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24D479B1-63DA-E876-9B4C-5247581C0D11}"/>
              </a:ext>
            </a:extLst>
          </p:cNvPr>
          <p:cNvSpPr txBox="1"/>
          <p:nvPr/>
        </p:nvSpPr>
        <p:spPr>
          <a:xfrm>
            <a:off x="1505497" y="3675712"/>
            <a:ext cx="1306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Special System</a:t>
            </a:r>
          </a:p>
          <a:p>
            <a:pPr algn="ctr"/>
            <a:r>
              <a:rPr lang="en-US" altLang="zh-TW" sz="9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For Ceramic</a:t>
            </a:r>
            <a:endParaRPr lang="zh-TW" altLang="en-US" sz="9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470622A7-06E7-7900-F795-A614207440DB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7" r="-10472"/>
          <a:stretch/>
        </p:blipFill>
        <p:spPr>
          <a:xfrm>
            <a:off x="5877584" y="2361306"/>
            <a:ext cx="500148" cy="586871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D88954D1-8CE1-14B9-E396-0079E995CBF7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94" y="6539320"/>
            <a:ext cx="962485" cy="860814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73E39A5-A400-30E3-A20F-6CC1249E0523}"/>
              </a:ext>
            </a:extLst>
          </p:cNvPr>
          <p:cNvSpPr txBox="1"/>
          <p:nvPr/>
        </p:nvSpPr>
        <p:spPr>
          <a:xfrm>
            <a:off x="2763120" y="3136259"/>
            <a:ext cx="3281824" cy="114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高速數位</a:t>
            </a:r>
            <a:r>
              <a:rPr kumimoji="1" lang="en-US" altLang="zh-TW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微波回路的襯底材料 </a:t>
            </a:r>
            <a:r>
              <a:rPr kumimoji="1" lang="en-US" altLang="zh-TW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電路板材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濾波器和誘電天線的低損失誘電材料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薄膜、尖端新材料、等離子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半導體材料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889" name="Group 2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04876"/>
              </p:ext>
            </p:extLst>
          </p:nvPr>
        </p:nvGraphicFramePr>
        <p:xfrm>
          <a:off x="503674" y="631736"/>
          <a:ext cx="5865711" cy="6192000"/>
        </p:xfrm>
        <a:graphic>
          <a:graphicData uri="http://schemas.openxmlformats.org/drawingml/2006/table">
            <a:tbl>
              <a:tblPr/>
              <a:tblGrid>
                <a:gridCol w="2160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54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9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endParaRPr lang="en-US" altLang="zh-TW" sz="1200" dirty="0">
                        <a:latin typeface="微軟正黑體" pitchFamily="34" charset="-120"/>
                        <a:ea typeface="微軟正黑體" pitchFamily="34" charset="-120"/>
                        <a:cs typeface="Arial" pitchFamily="34" charset="0"/>
                      </a:endParaRPr>
                    </a:p>
                    <a:p>
                      <a:endParaRPr lang="en-US" altLang="zh-TW" sz="1200" dirty="0">
                        <a:latin typeface="微軟正黑體" pitchFamily="34" charset="-120"/>
                        <a:ea typeface="微軟正黑體" pitchFamily="34" charset="-120"/>
                        <a:cs typeface="Arial" pitchFamily="34" charset="0"/>
                      </a:endParaRPr>
                    </a:p>
                    <a:p>
                      <a:endParaRPr lang="en-US" altLang="zh-TW" sz="1200" dirty="0">
                        <a:latin typeface="微軟正黑體" pitchFamily="34" charset="-120"/>
                        <a:ea typeface="微軟正黑體" pitchFamily="34" charset="-120"/>
                        <a:cs typeface="Arial" pitchFamily="34" charset="0"/>
                      </a:endParaRPr>
                    </a:p>
                    <a:p>
                      <a:endParaRPr lang="en-US" altLang="zh-TW" sz="800" dirty="0">
                        <a:latin typeface="微軟正黑體" pitchFamily="34" charset="-120"/>
                        <a:ea typeface="微軟正黑體" pitchFamily="34" charset="-120"/>
                        <a:cs typeface="Arial" pitchFamily="34" charset="0"/>
                      </a:endParaRPr>
                    </a:p>
                    <a:p>
                      <a:endParaRPr lang="en-US" altLang="zh-TW" sz="1200" dirty="0">
                        <a:latin typeface="微軟正黑體" pitchFamily="34" charset="-120"/>
                        <a:ea typeface="微軟正黑體" pitchFamily="34" charset="-120"/>
                        <a:cs typeface="Arial" pitchFamily="34" charset="0"/>
                      </a:endParaRPr>
                    </a:p>
                    <a:p>
                      <a:r>
                        <a:rPr lang="zh-TW" altLang="en-US" sz="1200" b="1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◎ 速度：</a:t>
                      </a:r>
                      <a:r>
                        <a:rPr lang="fr-CH" altLang="zh-TW" sz="1200" b="1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 </a:t>
                      </a:r>
                    </a:p>
                    <a:p>
                      <a:r>
                        <a:rPr lang="zh-TW" altLang="en-US" sz="1200" b="1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    實時測量、磁場、</a:t>
                      </a:r>
                      <a:r>
                        <a:rPr lang="en-US" altLang="zh-TW" sz="1200" b="1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 </a:t>
                      </a:r>
                      <a:r>
                        <a:rPr lang="zh-TW" altLang="en-US" sz="1200" b="1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電場 </a:t>
                      </a:r>
                      <a:r>
                        <a:rPr lang="en-US" altLang="zh-TW" sz="1200" b="1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… </a:t>
                      </a:r>
                      <a:endParaRPr lang="fr-CH" altLang="zh-TW" sz="1200" b="1" dirty="0">
                        <a:latin typeface="微軟正黑體" pitchFamily="34" charset="-120"/>
                        <a:ea typeface="微軟正黑體" pitchFamily="34" charset="-120"/>
                        <a:cs typeface="Arial" pitchFamily="34" charset="0"/>
                      </a:endParaRPr>
                    </a:p>
                    <a:p>
                      <a:r>
                        <a:rPr lang="zh-TW" altLang="en-US" sz="1200" b="1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    頻閃模式</a:t>
                      </a:r>
                      <a:r>
                        <a:rPr lang="fr-CH" altLang="zh-TW" sz="1200" b="1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 </a:t>
                      </a:r>
                      <a:r>
                        <a:rPr lang="zh-TW" altLang="fr-CH" sz="1200" b="1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～ </a:t>
                      </a:r>
                      <a:r>
                        <a:rPr lang="en-US" altLang="zh-TW" sz="1200" b="1" dirty="0">
                          <a:latin typeface="微軟正黑體" pitchFamily="34" charset="-120"/>
                          <a:ea typeface="微軟正黑體" pitchFamily="34" charset="-120"/>
                          <a:cs typeface="Arial" pitchFamily="34" charset="0"/>
                        </a:rPr>
                        <a:t>25 MHz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8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54" name="Rectangle 12"/>
          <p:cNvSpPr>
            <a:spLocks noChangeArrowheads="1"/>
          </p:cNvSpPr>
          <p:nvPr/>
        </p:nvSpPr>
        <p:spPr bwMode="auto">
          <a:xfrm>
            <a:off x="455503" y="272133"/>
            <a:ext cx="2784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buFontTx/>
              <a:buBlip>
                <a:blip r:embed="rId7"/>
              </a:buBlip>
              <a:tabLst>
                <a:tab pos="304800" algn="l"/>
              </a:tabLst>
            </a:pPr>
            <a:r>
              <a:rPr lang="en-US" altLang="zh-TW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奈米科技 </a:t>
            </a:r>
            <a:r>
              <a:rPr lang="en-US" altLang="zh-TW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&amp; </a:t>
            </a:r>
            <a:r>
              <a:rPr lang="zh-TW" altLang="en-US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材料分析設備</a:t>
            </a:r>
          </a:p>
        </p:txBody>
      </p:sp>
      <p:sp>
        <p:nvSpPr>
          <p:cNvPr id="6155" name="Rectangle 21"/>
          <p:cNvSpPr>
            <a:spLocks noChangeArrowheads="1"/>
          </p:cNvSpPr>
          <p:nvPr/>
        </p:nvSpPr>
        <p:spPr bwMode="auto">
          <a:xfrm>
            <a:off x="284190" y="1115734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56" name="Rectangle 24"/>
          <p:cNvSpPr>
            <a:spLocks noChangeArrowheads="1"/>
          </p:cNvSpPr>
          <p:nvPr/>
        </p:nvSpPr>
        <p:spPr bwMode="auto">
          <a:xfrm>
            <a:off x="166715" y="2586708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58" name="Rectangle 34"/>
          <p:cNvSpPr>
            <a:spLocks noChangeArrowheads="1"/>
          </p:cNvSpPr>
          <p:nvPr/>
        </p:nvSpPr>
        <p:spPr bwMode="auto">
          <a:xfrm>
            <a:off x="166715" y="2092995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60" name="Picture 4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27" y="693142"/>
            <a:ext cx="18732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1" name="Rectangle 46"/>
          <p:cNvSpPr>
            <a:spLocks noChangeArrowheads="1"/>
          </p:cNvSpPr>
          <p:nvPr/>
        </p:nvSpPr>
        <p:spPr bwMode="auto">
          <a:xfrm>
            <a:off x="455503" y="1166800"/>
            <a:ext cx="22844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動態</a:t>
            </a:r>
            <a:r>
              <a:rPr lang="en-US" altLang="zh-TW" sz="1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4D</a:t>
            </a:r>
            <a:r>
              <a:rPr lang="zh-TW" altLang="en-US" sz="1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實時全像量測定量系統</a:t>
            </a:r>
            <a:endParaRPr lang="en-US" altLang="zh-TW" sz="1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65" name="Rectangle 73"/>
          <p:cNvSpPr>
            <a:spLocks noChangeArrowheads="1"/>
          </p:cNvSpPr>
          <p:nvPr/>
        </p:nvSpPr>
        <p:spPr bwMode="auto">
          <a:xfrm>
            <a:off x="-117014" y="1428974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166" name="Picture 14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7240" y="1609007"/>
            <a:ext cx="1018160" cy="106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7" name="Rectangle 160"/>
          <p:cNvSpPr>
            <a:spLocks noChangeArrowheads="1"/>
          </p:cNvSpPr>
          <p:nvPr/>
        </p:nvSpPr>
        <p:spPr bwMode="auto">
          <a:xfrm>
            <a:off x="2773843" y="746402"/>
            <a:ext cx="35381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材料科學：</a:t>
            </a:r>
            <a:r>
              <a:rPr lang="fr-CH" altLang="zh-TW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MEMS &amp; MOEMS</a:t>
            </a:r>
            <a:r>
              <a:rPr lang="zh-TW" altLang="en-US" sz="1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等表面分析</a:t>
            </a:r>
            <a:endParaRPr lang="en-US" altLang="zh-TW" sz="14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</a:endParaRPr>
          </a:p>
        </p:txBody>
      </p:sp>
      <p:pic>
        <p:nvPicPr>
          <p:cNvPr id="6180" name="Picture 8" descr="DHM_R2000_Tronics_front_v2_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04584" y="1754853"/>
            <a:ext cx="1120936" cy="901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3" name="Picture 8" descr="FC-Q-100_10x_rgb"/>
          <p:cNvPicPr preferRelativeResize="0">
            <a:picLocks noChangeAspect="1" noChangeArrowheads="1"/>
          </p:cNvPicPr>
          <p:nvPr/>
        </p:nvPicPr>
        <p:blipFill>
          <a:blip r:embed="rId11" cstate="print"/>
          <a:srcRect l="2611" t="9227" r="9135"/>
          <a:stretch>
            <a:fillRect/>
          </a:stretch>
        </p:blipFill>
        <p:spPr bwMode="auto">
          <a:xfrm>
            <a:off x="2886526" y="1284606"/>
            <a:ext cx="1467186" cy="85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4" name="Picture 9" descr="FC-Q-100_50x_rgb"/>
          <p:cNvPicPr preferRelativeResize="0">
            <a:picLocks noChangeAspect="1" noChangeArrowheads="1"/>
          </p:cNvPicPr>
          <p:nvPr/>
        </p:nvPicPr>
        <p:blipFill>
          <a:blip r:embed="rId12" cstate="print"/>
          <a:srcRect l="2611" t="9227" r="9135"/>
          <a:stretch>
            <a:fillRect/>
          </a:stretch>
        </p:blipFill>
        <p:spPr bwMode="auto">
          <a:xfrm>
            <a:off x="4332138" y="1297507"/>
            <a:ext cx="1639833" cy="95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solarwafer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1502" y="5548777"/>
            <a:ext cx="1585913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MEMS_5x_3D_rot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15497" y="5545766"/>
            <a:ext cx="137953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MEMS_20x_3D_rot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62436" y="5506624"/>
            <a:ext cx="12461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260453" y="5594020"/>
            <a:ext cx="3206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189" name="Group 8"/>
          <p:cNvGrpSpPr>
            <a:grpSpLocks noChangeAspect="1"/>
          </p:cNvGrpSpPr>
          <p:nvPr/>
        </p:nvGrpSpPr>
        <p:grpSpPr bwMode="auto">
          <a:xfrm>
            <a:off x="2998197" y="2526320"/>
            <a:ext cx="1526248" cy="1476239"/>
            <a:chOff x="3787" y="1014"/>
            <a:chExt cx="1940" cy="1877"/>
          </a:xfrm>
        </p:grpSpPr>
        <p:pic>
          <p:nvPicPr>
            <p:cNvPr id="6204" name="Picture 9" descr="00010_phase"/>
            <p:cNvPicPr preferRelativeResize="0"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787" y="1014"/>
              <a:ext cx="1655" cy="1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05" name="Line 10"/>
            <p:cNvSpPr>
              <a:spLocks noChangeShapeType="1"/>
            </p:cNvSpPr>
            <p:nvPr/>
          </p:nvSpPr>
          <p:spPr bwMode="auto">
            <a:xfrm flipH="1" flipV="1">
              <a:off x="4008" y="1307"/>
              <a:ext cx="596" cy="11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206" name="Line 11"/>
            <p:cNvSpPr>
              <a:spLocks noChangeShapeType="1"/>
            </p:cNvSpPr>
            <p:nvPr/>
          </p:nvSpPr>
          <p:spPr bwMode="auto">
            <a:xfrm flipV="1">
              <a:off x="4011" y="1177"/>
              <a:ext cx="1323" cy="1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0000" tIns="46800" rIns="90000" bIns="46800"/>
            <a:lstStyle/>
            <a:p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207" name="Text Box 12"/>
            <p:cNvSpPr txBox="1">
              <a:spLocks noChangeArrowheads="1"/>
            </p:cNvSpPr>
            <p:nvPr/>
          </p:nvSpPr>
          <p:spPr bwMode="auto">
            <a:xfrm>
              <a:off x="4275" y="2333"/>
              <a:ext cx="552" cy="5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357188" indent="-357188" defTabSz="506413">
                <a:lnSpc>
                  <a:spcPct val="93000"/>
                </a:lnSpc>
                <a:buClr>
                  <a:srgbClr val="FFFFFF"/>
                </a:buClr>
                <a:buFont typeface="Wingdings" pitchFamily="2" charset="2"/>
                <a:buNone/>
                <a:tabLst>
                  <a:tab pos="1090613" algn="l"/>
                  <a:tab pos="2005013" algn="l"/>
                  <a:tab pos="2919413" algn="l"/>
                  <a:tab pos="3833813" algn="l"/>
                  <a:tab pos="4748213" algn="l"/>
                  <a:tab pos="5662613" algn="l"/>
                  <a:tab pos="6577013" algn="l"/>
                  <a:tab pos="7491413" algn="l"/>
                  <a:tab pos="8405813" algn="l"/>
                  <a:tab pos="9320213" algn="l"/>
                  <a:tab pos="10234613" algn="l"/>
                </a:tabLst>
              </a:pPr>
              <a:r>
                <a:rPr lang="en-US" altLang="zh-TW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A</a:t>
              </a:r>
            </a:p>
          </p:txBody>
        </p:sp>
        <p:sp>
          <p:nvSpPr>
            <p:cNvPr id="6208" name="Text Box 13"/>
            <p:cNvSpPr txBox="1">
              <a:spLocks noChangeArrowheads="1"/>
            </p:cNvSpPr>
            <p:nvPr/>
          </p:nvSpPr>
          <p:spPr bwMode="auto">
            <a:xfrm>
              <a:off x="3834" y="1389"/>
              <a:ext cx="524" cy="5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357188" indent="-357188" defTabSz="506413">
                <a:lnSpc>
                  <a:spcPct val="93000"/>
                </a:lnSpc>
                <a:buClr>
                  <a:srgbClr val="FFFFFF"/>
                </a:buClr>
                <a:buFont typeface="Wingdings" pitchFamily="2" charset="2"/>
                <a:buNone/>
                <a:tabLst>
                  <a:tab pos="1090613" algn="l"/>
                  <a:tab pos="2005013" algn="l"/>
                  <a:tab pos="2919413" algn="l"/>
                  <a:tab pos="3833813" algn="l"/>
                  <a:tab pos="4748213" algn="l"/>
                  <a:tab pos="5662613" algn="l"/>
                  <a:tab pos="6577013" algn="l"/>
                  <a:tab pos="7491413" algn="l"/>
                  <a:tab pos="8405813" algn="l"/>
                  <a:tab pos="9320213" algn="l"/>
                  <a:tab pos="10234613" algn="l"/>
                </a:tabLst>
              </a:pPr>
              <a:r>
                <a:rPr lang="en-US" altLang="zh-TW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B</a:t>
              </a:r>
            </a:p>
          </p:txBody>
        </p:sp>
        <p:sp>
          <p:nvSpPr>
            <p:cNvPr id="6209" name="Text Box 14"/>
            <p:cNvSpPr txBox="1">
              <a:spLocks noChangeArrowheads="1"/>
            </p:cNvSpPr>
            <p:nvPr/>
          </p:nvSpPr>
          <p:spPr bwMode="auto">
            <a:xfrm>
              <a:off x="5193" y="1206"/>
              <a:ext cx="534" cy="5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 marL="357188" indent="-357188" defTabSz="506413">
                <a:lnSpc>
                  <a:spcPct val="93000"/>
                </a:lnSpc>
                <a:buClr>
                  <a:srgbClr val="FFFFFF"/>
                </a:buClr>
                <a:buFont typeface="Wingdings" pitchFamily="2" charset="2"/>
                <a:buNone/>
                <a:tabLst>
                  <a:tab pos="1090613" algn="l"/>
                  <a:tab pos="2005013" algn="l"/>
                  <a:tab pos="2919413" algn="l"/>
                  <a:tab pos="3833813" algn="l"/>
                  <a:tab pos="4748213" algn="l"/>
                  <a:tab pos="5662613" algn="l"/>
                  <a:tab pos="6577013" algn="l"/>
                  <a:tab pos="7491413" algn="l"/>
                  <a:tab pos="8405813" algn="l"/>
                  <a:tab pos="9320213" algn="l"/>
                  <a:tab pos="10234613" algn="l"/>
                </a:tabLst>
              </a:pPr>
              <a:r>
                <a:rPr lang="en-US" altLang="zh-TW" b="1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C</a:t>
              </a:r>
            </a:p>
          </p:txBody>
        </p:sp>
      </p:grpSp>
      <p:pic>
        <p:nvPicPr>
          <p:cNvPr id="6190" name="Picture 6" descr="Profil_plot_1cycle_N6_nb_legend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381882" y="2593451"/>
            <a:ext cx="1902070" cy="11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" name="Content Placeholder 2"/>
          <p:cNvSpPr txBox="1">
            <a:spLocks noChangeAspect="1"/>
          </p:cNvSpPr>
          <p:nvPr/>
        </p:nvSpPr>
        <p:spPr bwMode="auto">
          <a:xfrm>
            <a:off x="2644691" y="3840042"/>
            <a:ext cx="3306871" cy="40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1950" indent="-361950" algn="ctr" defTabSz="457200" eaLnBrk="0" hangingPunct="0">
              <a:spcBef>
                <a:spcPts val="0"/>
              </a:spcBef>
              <a:buClr>
                <a:srgbClr val="5B6D8E"/>
              </a:buClr>
              <a:buSzPct val="100000"/>
              <a:defRPr/>
            </a:pPr>
            <a:r>
              <a:rPr lang="en-US" sz="1200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1200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en-US" altLang="zh-TW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In-plane &amp; Out-of-plane </a:t>
            </a:r>
            <a:r>
              <a:rPr lang="zh-TW" altLang="en-US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同時 </a:t>
            </a:r>
            <a:r>
              <a:rPr lang="en-US" altLang="zh-TW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&amp; </a:t>
            </a:r>
          </a:p>
          <a:p>
            <a:pPr marL="361950" indent="-361950" algn="ctr" defTabSz="457200" eaLnBrk="0" hangingPunct="0">
              <a:spcBef>
                <a:spcPts val="0"/>
              </a:spcBef>
              <a:buClr>
                <a:srgbClr val="5B6D8E"/>
              </a:buClr>
              <a:buSzPct val="100000"/>
              <a:defRPr/>
            </a:pPr>
            <a:r>
              <a:rPr lang="zh-TW" altLang="en-US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實時動態測量分析</a:t>
            </a:r>
            <a:endParaRPr lang="fr-FR" sz="1200" b="1" kern="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92" name="文字方塊 73"/>
          <p:cNvSpPr txBox="1">
            <a:spLocks noChangeArrowheads="1"/>
          </p:cNvSpPr>
          <p:nvPr/>
        </p:nvSpPr>
        <p:spPr bwMode="auto">
          <a:xfrm>
            <a:off x="2773843" y="981918"/>
            <a:ext cx="28797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2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◎ 微鏡片陣列 </a:t>
            </a:r>
            <a:r>
              <a:rPr lang="en-US" altLang="zh-TW" sz="12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– </a:t>
            </a:r>
            <a:r>
              <a:rPr lang="zh-TW" altLang="en-US" sz="12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大面積或單一個</a:t>
            </a:r>
          </a:p>
        </p:txBody>
      </p:sp>
      <p:sp>
        <p:nvSpPr>
          <p:cNvPr id="6193" name="文字方塊 74"/>
          <p:cNvSpPr txBox="1">
            <a:spLocks noChangeArrowheads="1"/>
          </p:cNvSpPr>
          <p:nvPr/>
        </p:nvSpPr>
        <p:spPr bwMode="auto">
          <a:xfrm>
            <a:off x="516692" y="5214183"/>
            <a:ext cx="20574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◎ 線上 </a:t>
            </a:r>
            <a:r>
              <a:rPr lang="en-US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QC </a:t>
            </a:r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或搭配各種驅動</a:t>
            </a:r>
          </a:p>
        </p:txBody>
      </p:sp>
      <p:pic>
        <p:nvPicPr>
          <p:cNvPr id="6194" name="Picture 5" descr="gyro_small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10975" y="4251974"/>
            <a:ext cx="1183947" cy="111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5" name="Picture 8" descr="in_plane_out_of_plane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515146" y="4239432"/>
            <a:ext cx="1219477" cy="112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" name="Content Placeholder 2"/>
          <p:cNvSpPr txBox="1">
            <a:spLocks noChangeAspect="1"/>
          </p:cNvSpPr>
          <p:nvPr/>
        </p:nvSpPr>
        <p:spPr bwMode="auto">
          <a:xfrm>
            <a:off x="2812518" y="2270946"/>
            <a:ext cx="345598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1950" indent="-361950" defTabSz="457200" eaLnBrk="0" hangingPunct="0">
              <a:spcBef>
                <a:spcPct val="50000"/>
              </a:spcBef>
              <a:buClr>
                <a:srgbClr val="5B6D8E"/>
              </a:buClr>
              <a:buSzPct val="100000"/>
              <a:defRPr/>
            </a:pPr>
            <a:r>
              <a:rPr lang="en-US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sz="12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10 </a:t>
            </a:r>
            <a:r>
              <a:rPr lang="fr-FR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mm</a:t>
            </a:r>
            <a:r>
              <a:rPr lang="zh-TW" altLang="en-US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高度可變電容 </a:t>
            </a:r>
            <a:r>
              <a:rPr lang="en-US" altLang="zh-TW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– </a:t>
            </a:r>
            <a:r>
              <a:rPr lang="zh-TW" altLang="en-US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實時測量分析，不需掃瞄</a:t>
            </a:r>
            <a:endParaRPr lang="fr-FR" sz="1200" b="1" kern="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0" name="Content Placeholder 2"/>
          <p:cNvSpPr txBox="1">
            <a:spLocks noChangeAspect="1"/>
          </p:cNvSpPr>
          <p:nvPr/>
        </p:nvSpPr>
        <p:spPr bwMode="auto">
          <a:xfrm>
            <a:off x="2812518" y="5435855"/>
            <a:ext cx="3333732" cy="195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61950" indent="-361950" defTabSz="457200" eaLnBrk="0" hangingPunct="0">
              <a:spcBef>
                <a:spcPct val="50000"/>
              </a:spcBef>
              <a:buClr>
                <a:srgbClr val="5B6D8E"/>
              </a:buClr>
              <a:buSzPct val="100000"/>
              <a:defRPr/>
            </a:pPr>
            <a:r>
              <a:rPr lang="en-US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1200" b="1" kern="0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  新光學元件最適工作環境和條件的實時篩選</a:t>
            </a:r>
            <a:endParaRPr lang="fr-FR" sz="1200" b="1" kern="0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1" name="OpticalShutter3D.avi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417422" y="5640009"/>
            <a:ext cx="7540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0" name="u-miroir_w_graph_ppt.avi">
            <a:hlinkClick r:id="" action="ppaction://media"/>
          </p:cNvPr>
          <p:cNvPicPr>
            <a:picLocks noRot="1" noChangeAspect="1" noChangeArrowheads="1"/>
          </p:cNvPicPr>
          <p:nvPr>
            <a:videoFile r:link="rId5"/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8343" y="3774127"/>
            <a:ext cx="877888" cy="87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1" name="Picture 5"/>
          <p:cNvPicPr>
            <a:picLocks noChangeAspect="1" noChangeArrowheads="1"/>
          </p:cNvPicPr>
          <p:nvPr/>
        </p:nvPicPr>
        <p:blipFill>
          <a:blip r:embed="rId23" cstate="print"/>
          <a:srcRect l="3580"/>
          <a:stretch>
            <a:fillRect/>
          </a:stretch>
        </p:blipFill>
        <p:spPr bwMode="auto">
          <a:xfrm>
            <a:off x="1509828" y="3766309"/>
            <a:ext cx="1090613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202" name="文字方塊 83"/>
          <p:cNvSpPr txBox="1">
            <a:spLocks noChangeArrowheads="1"/>
          </p:cNvSpPr>
          <p:nvPr/>
        </p:nvSpPr>
        <p:spPr bwMode="auto">
          <a:xfrm>
            <a:off x="611617" y="3440048"/>
            <a:ext cx="22599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◎ 雙軸鏡的實時動態測量</a:t>
            </a:r>
          </a:p>
        </p:txBody>
      </p:sp>
      <p:sp>
        <p:nvSpPr>
          <p:cNvPr id="6203" name="文字方塊 84"/>
          <p:cNvSpPr txBox="1">
            <a:spLocks noChangeArrowheads="1"/>
          </p:cNvSpPr>
          <p:nvPr/>
        </p:nvSpPr>
        <p:spPr bwMode="auto">
          <a:xfrm>
            <a:off x="855686" y="1379874"/>
            <a:ext cx="148404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DHM R </a:t>
            </a:r>
            <a:r>
              <a:rPr lang="zh-TW" altLang="en-US" sz="1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反射式 </a:t>
            </a:r>
            <a:endParaRPr lang="zh-TW" altLang="en-US" sz="12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F5FA8484-E760-458A-AD8E-DC275942D878}"/>
              </a:ext>
            </a:extLst>
          </p:cNvPr>
          <p:cNvSpPr txBox="1"/>
          <p:nvPr/>
        </p:nvSpPr>
        <p:spPr>
          <a:xfrm>
            <a:off x="620182" y="2710133"/>
            <a:ext cx="1918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非掃描和接觸式，採用反射式數字全息顯微技術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(DHM®)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，測量靜態和動態 </a:t>
            </a:r>
            <a:r>
              <a:rPr lang="en-US" altLang="zh-TW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3D </a:t>
            </a:r>
            <a:r>
              <a:rPr lang="zh-TW" altLang="en-US" sz="1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形貌及振動表徵</a:t>
            </a:r>
          </a:p>
        </p:txBody>
      </p:sp>
      <p:sp>
        <p:nvSpPr>
          <p:cNvPr id="6162" name="Rectangle 61"/>
          <p:cNvSpPr>
            <a:spLocks noChangeArrowheads="1"/>
          </p:cNvSpPr>
          <p:nvPr/>
        </p:nvSpPr>
        <p:spPr bwMode="auto">
          <a:xfrm>
            <a:off x="2965023" y="6484262"/>
            <a:ext cx="29842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altLang="zh-TW" sz="14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4D </a:t>
            </a:r>
            <a:r>
              <a:rPr lang="zh-TW" altLang="en-US" sz="14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即時、動態、</a:t>
            </a:r>
            <a:r>
              <a:rPr lang="en-US" altLang="zh-TW" sz="14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4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數位化全像測量</a:t>
            </a:r>
            <a:endParaRPr lang="en-US" altLang="zh-TW" sz="1400" b="1" dirty="0">
              <a:solidFill>
                <a:srgbClr val="FF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66" name="Group 728">
            <a:extLst>
              <a:ext uri="{FF2B5EF4-FFF2-40B4-BE49-F238E27FC236}">
                <a16:creationId xmlns:a16="http://schemas.microsoft.com/office/drawing/2014/main" id="{29C3FF99-B91E-4F1C-A450-5144DA281B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589362"/>
              </p:ext>
            </p:extLst>
          </p:nvPr>
        </p:nvGraphicFramePr>
        <p:xfrm>
          <a:off x="475408" y="6948563"/>
          <a:ext cx="5904656" cy="1872207"/>
        </p:xfrm>
        <a:graphic>
          <a:graphicData uri="http://schemas.openxmlformats.org/drawingml/2006/table">
            <a:tbl>
              <a:tblPr/>
              <a:tblGrid>
                <a:gridCol w="2231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722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在線黏度分析儀 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– In-line Viscometers</a:t>
                      </a:r>
                      <a:endParaRPr kumimoji="1" lang="en-US" altLang="zh-TW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原理：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振動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(Vibrating)</a:t>
                      </a:r>
                      <a:r>
                        <a:rPr kumimoji="1" lang="zh-TW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方式</a:t>
                      </a:r>
                      <a:endParaRPr kumimoji="1" lang="de-DE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可同時直接顯示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黏</a:t>
                      </a:r>
                      <a:r>
                        <a:rPr kumimoji="1" lang="zh-TW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度及溫度</a:t>
                      </a:r>
                      <a:endParaRPr kumimoji="1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操作溫度</a:t>
                      </a:r>
                      <a:r>
                        <a:rPr kumimoji="1" lang="zh-TW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200 °C ( 〜 300°C 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選配 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工作壓力</a:t>
                      </a:r>
                      <a:r>
                        <a:rPr kumimoji="1" lang="zh-TW" alt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60 bars (〜 500 bars 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選配 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量測範圍</a:t>
                      </a:r>
                      <a:r>
                        <a:rPr kumimoji="1" lang="zh-TW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：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0〜10 </a:t>
                      </a:r>
                      <a:r>
                        <a:rPr kumimoji="1" lang="en-US" altLang="zh-TW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mPa.s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，</a:t>
                      </a: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0〜1 000 000 </a:t>
                      </a:r>
                      <a:r>
                        <a:rPr kumimoji="1" lang="en-US" altLang="zh-TW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mPa.s</a:t>
                      </a:r>
                      <a:endParaRPr kumimoji="1" lang="en-US" altLang="zh-TW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de-DE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可設定最高與最低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Alarm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值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sym typeface="Wingdings" pitchFamily="2" charset="2"/>
                        </a:rPr>
                        <a:t>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控制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Relay On/Off</a:t>
                      </a:r>
                      <a:endParaRPr kumimoji="1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＊ 根據需求測量範圍量身製造 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可做防爆設計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).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endParaRPr kumimoji="1" lang="en-US" altLang="zh-TW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7" name="Rectangle 673">
            <a:extLst>
              <a:ext uri="{FF2B5EF4-FFF2-40B4-BE49-F238E27FC236}">
                <a16:creationId xmlns:a16="http://schemas.microsoft.com/office/drawing/2014/main" id="{EA1F6040-C00B-4261-A366-E6E7C1EFB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591" y="7214078"/>
            <a:ext cx="15938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TW" sz="8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8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根據需求測量範圍量身製造</a:t>
            </a:r>
            <a:r>
              <a:rPr lang="en-US" altLang="zh-TW" sz="8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9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68" name="Picture 86">
            <a:extLst>
              <a:ext uri="{FF2B5EF4-FFF2-40B4-BE49-F238E27FC236}">
                <a16:creationId xmlns:a16="http://schemas.microsoft.com/office/drawing/2014/main" id="{39674A18-D6FD-475A-8BBE-9F9203E4E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621011" y="7026599"/>
            <a:ext cx="1045368" cy="23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2">
            <a:extLst>
              <a:ext uri="{FF2B5EF4-FFF2-40B4-BE49-F238E27FC236}">
                <a16:creationId xmlns:a16="http://schemas.microsoft.com/office/drawing/2014/main" id="{E3BFA424-F791-4F25-AF32-E861418F4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96" y="7416941"/>
            <a:ext cx="1110565" cy="669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9">
            <a:extLst>
              <a:ext uri="{FF2B5EF4-FFF2-40B4-BE49-F238E27FC236}">
                <a16:creationId xmlns:a16="http://schemas.microsoft.com/office/drawing/2014/main" id="{7369B0AB-E3C0-4BAF-9B57-768E1B871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artisticLineDrawing trans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5" y="8095855"/>
            <a:ext cx="744953" cy="642867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5000"/>
              </a:schemeClr>
            </a:glow>
            <a:outerShdw dist="35921" dir="2700000" sx="60000" sy="60000" algn="ctr" rotWithShape="0">
              <a:schemeClr val="bg2"/>
            </a:outerShdw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Picture 4">
            <a:extLst>
              <a:ext uri="{FF2B5EF4-FFF2-40B4-BE49-F238E27FC236}">
                <a16:creationId xmlns:a16="http://schemas.microsoft.com/office/drawing/2014/main" id="{D26200B6-A1D3-42E3-BD5D-57494748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90" y="7176951"/>
            <a:ext cx="811237" cy="68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" name="Picture 8">
            <a:extLst>
              <a:ext uri="{FF2B5EF4-FFF2-40B4-BE49-F238E27FC236}">
                <a16:creationId xmlns:a16="http://schemas.microsoft.com/office/drawing/2014/main" id="{B354FA0B-FF09-4D88-AC2D-C6525400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379" y="7479721"/>
            <a:ext cx="952921" cy="50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" name="Picture 4">
            <a:extLst>
              <a:ext uri="{FF2B5EF4-FFF2-40B4-BE49-F238E27FC236}">
                <a16:creationId xmlns:a16="http://schemas.microsoft.com/office/drawing/2014/main" id="{FAAA652C-8A09-4DC0-983C-381993E4A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067" y="8075185"/>
            <a:ext cx="1162926" cy="64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5" name="Group 730">
            <a:extLst>
              <a:ext uri="{FF2B5EF4-FFF2-40B4-BE49-F238E27FC236}">
                <a16:creationId xmlns:a16="http://schemas.microsoft.com/office/drawing/2014/main" id="{1E58D027-6A88-4C92-9BD5-0198004F2A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646418"/>
              </p:ext>
            </p:extLst>
          </p:nvPr>
        </p:nvGraphicFramePr>
        <p:xfrm>
          <a:off x="475408" y="8964787"/>
          <a:ext cx="5904656" cy="1512167"/>
        </p:xfrm>
        <a:graphic>
          <a:graphicData uri="http://schemas.openxmlformats.org/drawingml/2006/table">
            <a:tbl>
              <a:tblPr/>
              <a:tblGrid>
                <a:gridCol w="2231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2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接觸角分析儀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靜態及動態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*</a:t>
                      </a:r>
                      <a:r>
                        <a:rPr kumimoji="1" lang="en-US" altLang="zh-TW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環境控制箱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高溫注射器、高溫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溼度控制器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 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◆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晶圓樣品旋轉台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＊</a:t>
                      </a:r>
                      <a:r>
                        <a:rPr kumimoji="1" lang="zh-TW" alt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 表面張力分析儀 </a:t>
                      </a:r>
                      <a:endParaRPr kumimoji="1" lang="zh-TW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6" name="Picture 720">
            <a:extLst>
              <a:ext uri="{FF2B5EF4-FFF2-40B4-BE49-F238E27FC236}">
                <a16:creationId xmlns:a16="http://schemas.microsoft.com/office/drawing/2014/main" id="{A5946BFE-AA8E-49B4-BBEB-E8AF88609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4851109" y="9056759"/>
            <a:ext cx="1439862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721">
            <a:extLst>
              <a:ext uri="{FF2B5EF4-FFF2-40B4-BE49-F238E27FC236}">
                <a16:creationId xmlns:a16="http://schemas.microsoft.com/office/drawing/2014/main" id="{1D7AB3B2-CED3-4B7F-9401-DAFC556E1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4207075" y="9755362"/>
            <a:ext cx="3937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722">
            <a:extLst>
              <a:ext uri="{FF2B5EF4-FFF2-40B4-BE49-F238E27FC236}">
                <a16:creationId xmlns:a16="http://schemas.microsoft.com/office/drawing/2014/main" id="{EC2236A4-631E-499F-A56F-AD86791DB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651575" y="9844056"/>
            <a:ext cx="4540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" name="Picture 723">
            <a:extLst>
              <a:ext uri="{FF2B5EF4-FFF2-40B4-BE49-F238E27FC236}">
                <a16:creationId xmlns:a16="http://schemas.microsoft.com/office/drawing/2014/main" id="{26399964-1064-45E5-A082-A5E110FD2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5156400" y="9867869"/>
            <a:ext cx="50482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Picture 724">
            <a:extLst>
              <a:ext uri="{FF2B5EF4-FFF2-40B4-BE49-F238E27FC236}">
                <a16:creationId xmlns:a16="http://schemas.microsoft.com/office/drawing/2014/main" id="{443DA198-BF28-457B-92C3-B26565CCB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5732662" y="9867869"/>
            <a:ext cx="576263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Picture 24" descr="enviro_chamber_big">
            <a:extLst>
              <a:ext uri="{FF2B5EF4-FFF2-40B4-BE49-F238E27FC236}">
                <a16:creationId xmlns:a16="http://schemas.microsoft.com/office/drawing/2014/main" id="{4DAEA269-B1A9-4FAD-BDA7-D169B3934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627387" y="9396587"/>
            <a:ext cx="10350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726" descr="http://www.ramehart.com/goniometers/goni_adv.jpg">
            <a:extLst>
              <a:ext uri="{FF2B5EF4-FFF2-40B4-BE49-F238E27FC236}">
                <a16:creationId xmlns:a16="http://schemas.microsoft.com/office/drawing/2014/main" id="{E466EDF0-69E8-41DC-8553-8556ACF52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r:link="rId38" cstate="print"/>
          <a:srcRect/>
          <a:stretch>
            <a:fillRect/>
          </a:stretch>
        </p:blipFill>
        <p:spPr bwMode="auto">
          <a:xfrm>
            <a:off x="619325" y="9396587"/>
            <a:ext cx="93503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Rectangle 727">
            <a:extLst>
              <a:ext uri="{FF2B5EF4-FFF2-40B4-BE49-F238E27FC236}">
                <a16:creationId xmlns:a16="http://schemas.microsoft.com/office/drawing/2014/main" id="{3562E13C-38FB-4836-9FAB-2300381E1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59" y="9108802"/>
            <a:ext cx="178385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050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ramé</a:t>
            </a:r>
            <a:r>
              <a:rPr lang="en-US" altLang="zh-TW" sz="105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-hart instrument co</a:t>
            </a:r>
            <a:endParaRPr lang="en-US" altLang="zh-TW" sz="10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8" name="Picture 2">
            <a:extLst>
              <a:ext uri="{FF2B5EF4-FFF2-40B4-BE49-F238E27FC236}">
                <a16:creationId xmlns:a16="http://schemas.microsoft.com/office/drawing/2014/main" id="{F8F98D7E-6B51-4434-84B1-62DAC544C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88" y="9048206"/>
            <a:ext cx="274557" cy="276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7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>
                <p:cTn id="2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video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video>
            <p:vide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video>
            <p:video>
              <p:cMediaNode>
                <p:cTn id="32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9"/>
          <p:cNvSpPr>
            <a:spLocks noChangeArrowheads="1"/>
          </p:cNvSpPr>
          <p:nvPr/>
        </p:nvSpPr>
        <p:spPr bwMode="auto">
          <a:xfrm>
            <a:off x="404664" y="2054102"/>
            <a:ext cx="19446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Blip>
                <a:blip r:embed="rId5"/>
              </a:buBlip>
              <a:tabLst>
                <a:tab pos="304800" algn="l"/>
              </a:tabLst>
            </a:pPr>
            <a:r>
              <a:rPr lang="en-US" altLang="zh-TW" sz="15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 </a:t>
            </a:r>
            <a:r>
              <a:rPr lang="zh-TW" altLang="en-US" sz="16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生命醫學設備</a:t>
            </a:r>
          </a:p>
        </p:txBody>
      </p:sp>
      <p:sp>
        <p:nvSpPr>
          <p:cNvPr id="7171" name="Rectangle 138"/>
          <p:cNvSpPr>
            <a:spLocks noChangeArrowheads="1"/>
          </p:cNvSpPr>
          <p:nvPr/>
        </p:nvSpPr>
        <p:spPr bwMode="auto">
          <a:xfrm>
            <a:off x="-26269" y="5197549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72" name="Rectangle 144"/>
          <p:cNvSpPr>
            <a:spLocks noChangeArrowheads="1"/>
          </p:cNvSpPr>
          <p:nvPr/>
        </p:nvSpPr>
        <p:spPr bwMode="auto">
          <a:xfrm>
            <a:off x="-26269" y="5176912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41338" name="Group 3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3621073"/>
              </p:ext>
            </p:extLst>
          </p:nvPr>
        </p:nvGraphicFramePr>
        <p:xfrm>
          <a:off x="476250" y="2412058"/>
          <a:ext cx="5905500" cy="8137698"/>
        </p:xfrm>
        <a:graphic>
          <a:graphicData uri="http://schemas.openxmlformats.org/drawingml/2006/table">
            <a:tbl>
              <a:tblPr/>
              <a:tblGrid>
                <a:gridCol w="2232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376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200" b="1" kern="1200" dirty="0">
                        <a:solidFill>
                          <a:srgbClr val="FF0000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81" name="Rectangle 238"/>
          <p:cNvSpPr>
            <a:spLocks noChangeArrowheads="1"/>
          </p:cNvSpPr>
          <p:nvPr/>
        </p:nvSpPr>
        <p:spPr bwMode="auto">
          <a:xfrm>
            <a:off x="-26269" y="5126112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82" name="Rectangle 278"/>
          <p:cNvSpPr>
            <a:spLocks noChangeArrowheads="1"/>
          </p:cNvSpPr>
          <p:nvPr/>
        </p:nvSpPr>
        <p:spPr bwMode="auto">
          <a:xfrm>
            <a:off x="-26269" y="5178499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83" name="Rectangle 337"/>
          <p:cNvSpPr>
            <a:spLocks noChangeArrowheads="1"/>
          </p:cNvSpPr>
          <p:nvPr/>
        </p:nvSpPr>
        <p:spPr bwMode="auto">
          <a:xfrm>
            <a:off x="3140075" y="2488258"/>
            <a:ext cx="2808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生命科學：活體細胞</a:t>
            </a:r>
            <a:endParaRPr lang="en-US" altLang="zh-TW" sz="1400" baseline="30000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84" name="Picture 3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687" y="2485083"/>
            <a:ext cx="153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5" name="pro_img1" descr="Transmi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7687" y="3853508"/>
            <a:ext cx="9144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6" name="Rectangle 341"/>
          <p:cNvSpPr>
            <a:spLocks noChangeArrowheads="1"/>
          </p:cNvSpPr>
          <p:nvPr/>
        </p:nvSpPr>
        <p:spPr bwMode="auto">
          <a:xfrm>
            <a:off x="477837" y="2918470"/>
            <a:ext cx="23034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活體細胞 </a:t>
            </a:r>
            <a:r>
              <a:rPr lang="en-US" altLang="zh-TW" sz="1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3D</a:t>
            </a:r>
            <a:r>
              <a:rPr lang="zh-TW" altLang="en-US" sz="1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即時全像動態量測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</a:t>
            </a:r>
            <a:endParaRPr lang="en-US" altLang="zh-TW" sz="12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         </a:t>
            </a:r>
            <a:r>
              <a:rPr lang="en-US" altLang="zh-TW" sz="1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DHM T </a:t>
            </a:r>
            <a:r>
              <a:rPr lang="zh-TW" altLang="en-US" sz="1200" b="1" dirty="0">
                <a:solidFill>
                  <a:srgbClr val="0000FF"/>
                </a:solidFill>
                <a:latin typeface="微軟正黑體" pitchFamily="34" charset="-120"/>
                <a:ea typeface="微軟正黑體" pitchFamily="34" charset="-120"/>
              </a:rPr>
              <a:t>穿透式</a:t>
            </a:r>
            <a:endParaRPr lang="en-US" altLang="zh-TW" sz="1200" b="1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87" name="Rectangle 347"/>
          <p:cNvSpPr>
            <a:spLocks noChangeArrowheads="1"/>
          </p:cNvSpPr>
          <p:nvPr/>
        </p:nvSpPr>
        <p:spPr bwMode="auto">
          <a:xfrm>
            <a:off x="2708275" y="5437833"/>
            <a:ext cx="3698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◎ 藥物影響下細胞可逆轉收縮的實時變化量</a:t>
            </a:r>
            <a:endParaRPr lang="en-US" altLang="zh-TW" sz="1200" b="1" dirty="0">
              <a:solidFill>
                <a:srgbClr val="FF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308" name="Picture 348" descr="UMC3_Test_all_cells_3D_light_ppt_thb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5262" y="3348683"/>
            <a:ext cx="12922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9" name="Picture 35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2737" y="3277245"/>
            <a:ext cx="11033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0" name="Picture 375" descr="Generique_Mo_Transmission_rgb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55750" y="3564583"/>
            <a:ext cx="1008062" cy="143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Image 4" descr="DHM_T1000_2009_fluoresence_front.t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2512" y="5869633"/>
            <a:ext cx="1081088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movie_fig5B_OPL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79712" y="5725170"/>
            <a:ext cx="1714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5" name="Picture 2" descr="fig-OPL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9937" y="5725170"/>
            <a:ext cx="16478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6" name="Picture 5" descr="DHM_T1000_physiol_rgb_640x425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2737" y="7380933"/>
            <a:ext cx="1535113" cy="102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UMC3_Test_all_cells_2D_ppt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68637" y="8820795"/>
            <a:ext cx="1103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Movie4_Expe4_DU145_central_cells.avi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68637" y="9685983"/>
            <a:ext cx="10636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19" name="Picture 6" descr="ScreenShot012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437062" y="8893820"/>
            <a:ext cx="17224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0" name="Image 8" descr="Cells.tiff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437062" y="7380933"/>
            <a:ext cx="519113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21" name="Image 7" descr="Curves.tiff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13325" y="7525395"/>
            <a:ext cx="1295400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22" name="文字方塊 60"/>
          <p:cNvSpPr txBox="1">
            <a:spLocks noChangeArrowheads="1"/>
          </p:cNvSpPr>
          <p:nvPr/>
        </p:nvSpPr>
        <p:spPr bwMode="auto">
          <a:xfrm>
            <a:off x="476250" y="5437833"/>
            <a:ext cx="20875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◎ DHM + </a:t>
            </a:r>
            <a:r>
              <a:rPr lang="zh-TW" altLang="en-US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螢光儀</a:t>
            </a:r>
          </a:p>
        </p:txBody>
      </p:sp>
      <p:sp>
        <p:nvSpPr>
          <p:cNvPr id="7223" name="文字方塊 63"/>
          <p:cNvSpPr txBox="1">
            <a:spLocks noChangeArrowheads="1"/>
          </p:cNvSpPr>
          <p:nvPr/>
        </p:nvSpPr>
        <p:spPr bwMode="auto">
          <a:xfrm>
            <a:off x="2708275" y="2845445"/>
            <a:ext cx="36004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◎ 不需標定、全像、非侵入式、</a:t>
            </a:r>
            <a:r>
              <a:rPr lang="en-US" altLang="zh-TW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</a:rPr>
              <a:t>3D </a:t>
            </a:r>
            <a:r>
              <a:rPr lang="zh-TW" altLang="en-US" sz="12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活體細胞形態 </a:t>
            </a:r>
          </a:p>
        </p:txBody>
      </p:sp>
      <p:sp>
        <p:nvSpPr>
          <p:cNvPr id="7224" name="文字方塊 64"/>
          <p:cNvSpPr txBox="1">
            <a:spLocks noChangeArrowheads="1"/>
          </p:cNvSpPr>
          <p:nvPr/>
        </p:nvSpPr>
        <p:spPr bwMode="auto">
          <a:xfrm>
            <a:off x="2708275" y="4069408"/>
            <a:ext cx="32400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◎ </a:t>
            </a:r>
            <a:r>
              <a:rPr lang="zh-TW" altLang="en-US" sz="1200" b="1" u="sng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蛋白質</a:t>
            </a:r>
            <a:r>
              <a:rPr lang="en-US" altLang="zh-TW" sz="1200" b="1" u="sng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200" b="1" u="sng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遷移</a:t>
            </a:r>
            <a:r>
              <a:rPr lang="en-US" altLang="zh-TW" sz="1200" b="1" u="sng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12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&amp; </a:t>
            </a:r>
            <a:r>
              <a:rPr lang="en-US" altLang="zh-TW" sz="1200" b="1" u="sng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Ionic Flux</a:t>
            </a:r>
            <a:r>
              <a:rPr lang="en-US" altLang="zh-TW" sz="12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200" b="1" dirty="0">
                <a:solidFill>
                  <a:srgbClr val="FF3300"/>
                </a:solidFill>
                <a:latin typeface="微軟正黑體" pitchFamily="34" charset="-120"/>
                <a:ea typeface="微軟正黑體" pitchFamily="34" charset="-120"/>
              </a:rPr>
              <a:t>定量</a:t>
            </a:r>
            <a:endParaRPr lang="en-US" altLang="zh-TW" sz="1200" b="1" dirty="0">
              <a:solidFill>
                <a:srgbClr val="FF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25" name="Rectangle 347"/>
          <p:cNvSpPr>
            <a:spLocks noChangeArrowheads="1"/>
          </p:cNvSpPr>
          <p:nvPr/>
        </p:nvSpPr>
        <p:spPr bwMode="auto">
          <a:xfrm>
            <a:off x="2708275" y="7093595"/>
            <a:ext cx="36988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◎ 電生理刺激神經細胞實時測量穀氨酸鹽的療效</a:t>
            </a:r>
            <a:endParaRPr lang="en-US" altLang="zh-TW" sz="1200" b="1" dirty="0">
              <a:solidFill>
                <a:srgbClr val="FF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26" name="Rectangle 347"/>
          <p:cNvSpPr>
            <a:spLocks noChangeArrowheads="1"/>
          </p:cNvSpPr>
          <p:nvPr/>
        </p:nvSpPr>
        <p:spPr bwMode="auto">
          <a:xfrm>
            <a:off x="2708275" y="8533458"/>
            <a:ext cx="36988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1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◎ 前列腺癌細胞凋零和藥效評估</a:t>
            </a:r>
            <a:endParaRPr lang="en-US" altLang="zh-TW" sz="1200" b="1" dirty="0">
              <a:solidFill>
                <a:srgbClr val="FF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8" name="Picture 36"/>
          <p:cNvPicPr>
            <a:picLocks noChangeAspect="1" noChangeArrowheads="1"/>
          </p:cNvPicPr>
          <p:nvPr/>
        </p:nvPicPr>
        <p:blipFill>
          <a:blip r:embed="rId20" cstate="print"/>
          <a:srcRect l="18578" r="14894" b="1985"/>
          <a:stretch>
            <a:fillRect/>
          </a:stretch>
        </p:blipFill>
        <p:spPr bwMode="auto">
          <a:xfrm>
            <a:off x="5430912" y="3117553"/>
            <a:ext cx="828675" cy="1103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53" name="群組 52"/>
          <p:cNvGrpSpPr/>
          <p:nvPr/>
        </p:nvGrpSpPr>
        <p:grpSpPr>
          <a:xfrm>
            <a:off x="476250" y="7972139"/>
            <a:ext cx="2136775" cy="2440919"/>
            <a:chOff x="620713" y="6387169"/>
            <a:chExt cx="2136775" cy="2440919"/>
          </a:xfrm>
        </p:grpSpPr>
        <p:pic>
          <p:nvPicPr>
            <p:cNvPr id="7228" name="Image 26" descr="Glutamate.jpg"/>
            <p:cNvPicPr>
              <a:picLocks noChangeAspect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692150" y="6588125"/>
              <a:ext cx="2065338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29" name="Image 28" descr="Phase.jpg"/>
            <p:cNvPicPr>
              <a:picLocks noChangeAspect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692150" y="7885113"/>
              <a:ext cx="1008063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30" name="Image 29" descr="PI.jpg"/>
            <p:cNvPicPr>
              <a:picLocks noChangeAspect="1"/>
            </p:cNvPicPr>
            <p:nvPr/>
          </p:nvPicPr>
          <p:blipFill>
            <a:blip r:embed="rId23" cstate="print"/>
            <a:srcRect/>
            <a:stretch>
              <a:fillRect/>
            </a:stretch>
          </p:blipFill>
          <p:spPr bwMode="auto">
            <a:xfrm>
              <a:off x="1773238" y="7885113"/>
              <a:ext cx="974725" cy="942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31" name="文字方塊 71"/>
            <p:cNvSpPr txBox="1">
              <a:spLocks noChangeArrowheads="1"/>
            </p:cNvSpPr>
            <p:nvPr/>
          </p:nvSpPr>
          <p:spPr bwMode="auto">
            <a:xfrm>
              <a:off x="683915" y="6387169"/>
              <a:ext cx="1944687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TW" altLang="en-US" sz="12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實時監測細胞的死亡</a:t>
              </a:r>
            </a:p>
          </p:txBody>
        </p:sp>
        <p:sp>
          <p:nvSpPr>
            <p:cNvPr id="7232" name="文字方塊 72"/>
            <p:cNvSpPr txBox="1">
              <a:spLocks noChangeArrowheads="1"/>
            </p:cNvSpPr>
            <p:nvPr/>
          </p:nvSpPr>
          <p:spPr bwMode="auto">
            <a:xfrm>
              <a:off x="620713" y="7596188"/>
              <a:ext cx="936625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sz="16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DHM </a:t>
              </a:r>
              <a:endParaRPr lang="zh-TW" altLang="en-US" sz="16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233" name="文字方塊 73"/>
            <p:cNvSpPr txBox="1">
              <a:spLocks noChangeArrowheads="1"/>
            </p:cNvSpPr>
            <p:nvPr/>
          </p:nvSpPr>
          <p:spPr bwMode="auto">
            <a:xfrm>
              <a:off x="1700213" y="7596188"/>
              <a:ext cx="936625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zh-TW" altLang="en-US" sz="1600" dirty="0">
                  <a:solidFill>
                    <a:srgbClr val="FF0000"/>
                  </a:solidFill>
                  <a:latin typeface="微軟正黑體" pitchFamily="34" charset="-120"/>
                  <a:ea typeface="微軟正黑體" pitchFamily="34" charset="-120"/>
                </a:rPr>
                <a:t>螢光 </a:t>
              </a:r>
            </a:p>
          </p:txBody>
        </p:sp>
      </p:grpSp>
      <p:pic>
        <p:nvPicPr>
          <p:cNvPr id="7234" name="Picture 7" descr="DryMass_DryMassDifference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997200" y="4429770"/>
            <a:ext cx="2125662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Group 730">
            <a:extLst>
              <a:ext uri="{FF2B5EF4-FFF2-40B4-BE49-F238E27FC236}">
                <a16:creationId xmlns:a16="http://schemas.microsoft.com/office/drawing/2014/main" id="{D1812939-DCAD-AA06-CF96-921165D213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579638"/>
              </p:ext>
            </p:extLst>
          </p:nvPr>
        </p:nvGraphicFramePr>
        <p:xfrm>
          <a:off x="440581" y="522247"/>
          <a:ext cx="5904656" cy="1512167"/>
        </p:xfrm>
        <a:graphic>
          <a:graphicData uri="http://schemas.openxmlformats.org/drawingml/2006/table">
            <a:tbl>
              <a:tblPr/>
              <a:tblGrid>
                <a:gridCol w="22313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3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121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10" marB="4571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EFE12228-EE69-8EF2-7A58-2CE554CA9AE3}"/>
              </a:ext>
            </a:extLst>
          </p:cNvPr>
          <p:cNvSpPr txBox="1"/>
          <p:nvPr/>
        </p:nvSpPr>
        <p:spPr>
          <a:xfrm>
            <a:off x="2708030" y="840972"/>
            <a:ext cx="86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典型應用 </a:t>
            </a:r>
            <a:r>
              <a:rPr lang="en-US" altLang="zh-TW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1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566164-D97B-63C2-1EFE-1294D6194A87}"/>
              </a:ext>
            </a:extLst>
          </p:cNvPr>
          <p:cNvSpPr txBox="1"/>
          <p:nvPr/>
        </p:nvSpPr>
        <p:spPr>
          <a:xfrm>
            <a:off x="2832546" y="1067985"/>
            <a:ext cx="268401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電子學、微電子學與光電子學</a:t>
            </a:r>
            <a:endParaRPr lang="zh-TW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0" hangingPunct="0"/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保護易脆元素和藝術品</a:t>
            </a:r>
            <a:endParaRPr kumimoji="1" lang="en-US" altLang="zh-TW" sz="1100" b="0" i="0" u="none" strike="noStrike" cap="none" normalizeH="0" baseline="0" dirty="0">
              <a:ln>
                <a:noFill/>
              </a:ln>
              <a:solidFill>
                <a:srgbClr val="336699"/>
              </a:solidFill>
              <a:effectLst/>
              <a:latin typeface="微軟正黑體" pitchFamily="34" charset="-120"/>
              <a:ea typeface="微軟正黑體" pitchFamily="34" charset="-12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航太與航空 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醫療技術、藥理學</a:t>
            </a:r>
            <a:endParaRPr lang="zh-TW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彈性體有機矽塑膠 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感測器和</a:t>
            </a:r>
            <a:r>
              <a:rPr lang="en-US" altLang="zh-TW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MEMS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奈米技術 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磁鐵與鐵氧體</a:t>
            </a:r>
            <a:endParaRPr lang="zh-TW" altLang="en-US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18">
            <a:extLst>
              <a:ext uri="{FF2B5EF4-FFF2-40B4-BE49-F238E27FC236}">
                <a16:creationId xmlns:a16="http://schemas.microsoft.com/office/drawing/2014/main" id="{73ED57AB-CEEA-BBC2-E0E7-DCE124571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5" y="1138107"/>
            <a:ext cx="1092513" cy="75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圖片 19">
            <a:extLst>
              <a:ext uri="{FF2B5EF4-FFF2-40B4-BE49-F238E27FC236}">
                <a16:creationId xmlns:a16="http://schemas.microsoft.com/office/drawing/2014/main" id="{32E5CE7E-CC0B-2C9B-22BC-4ED64E3A0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1165767"/>
            <a:ext cx="1072641" cy="71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圖片 6">
            <a:extLst>
              <a:ext uri="{FF2B5EF4-FFF2-40B4-BE49-F238E27FC236}">
                <a16:creationId xmlns:a16="http://schemas.microsoft.com/office/drawing/2014/main" id="{0061DDB5-B90C-28FC-C077-127E4A26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69" y="644994"/>
            <a:ext cx="2168910" cy="31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00E1C78-F915-75F3-C113-E150A12FD326}"/>
              </a:ext>
            </a:extLst>
          </p:cNvPr>
          <p:cNvSpPr txBox="1"/>
          <p:nvPr/>
        </p:nvSpPr>
        <p:spPr>
          <a:xfrm>
            <a:off x="2668647" y="568497"/>
            <a:ext cx="34384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TW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聚對二甲苯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</a:t>
            </a:r>
            <a:r>
              <a:rPr lang="en-US" altLang="zh-TW" sz="14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Paralene</a:t>
            </a:r>
            <a:r>
              <a:rPr lang="en-US" altLang="zh-TW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 Coating)</a:t>
            </a:r>
            <a:r>
              <a:rPr lang="zh-TW" altLang="en-US" sz="1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沉積技術</a:t>
            </a:r>
            <a:endParaRPr lang="zh-TW" altLang="en-US" sz="1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000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95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>
                <p:cTn id="3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video>
              <p:cMediaNode>
                <p:cTn id="3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video>
              <p:cMediaNode>
                <p:cTn id="4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Group 384">
            <a:extLst>
              <a:ext uri="{FF2B5EF4-FFF2-40B4-BE49-F238E27FC236}">
                <a16:creationId xmlns:a16="http://schemas.microsoft.com/office/drawing/2014/main" id="{10A83EA2-8508-44D4-F522-E8EC3B8B4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59402"/>
              </p:ext>
            </p:extLst>
          </p:nvPr>
        </p:nvGraphicFramePr>
        <p:xfrm>
          <a:off x="502660" y="616979"/>
          <a:ext cx="5904001" cy="4812148"/>
        </p:xfrm>
        <a:graphic>
          <a:graphicData uri="http://schemas.openxmlformats.org/drawingml/2006/table">
            <a:tbl>
              <a:tblPr/>
              <a:tblGrid>
                <a:gridCol w="155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12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700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" name="文字方塊 53">
            <a:extLst>
              <a:ext uri="{FF2B5EF4-FFF2-40B4-BE49-F238E27FC236}">
                <a16:creationId xmlns:a16="http://schemas.microsoft.com/office/drawing/2014/main" id="{79218A3A-9017-ED75-1C8E-171F248F029F}"/>
              </a:ext>
            </a:extLst>
          </p:cNvPr>
          <p:cNvSpPr txBox="1"/>
          <p:nvPr/>
        </p:nvSpPr>
        <p:spPr>
          <a:xfrm>
            <a:off x="2258397" y="2472939"/>
            <a:ext cx="3924383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TW" altLang="en-US" sz="11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提高細胞安全性 </a:t>
            </a:r>
            <a:r>
              <a:rPr lang="en-US" altLang="zh-TW" sz="11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1100" b="1" i="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1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專利的無塵室™技術擁有內置紫外線殺菌和</a:t>
            </a:r>
            <a:r>
              <a:rPr lang="en-US" altLang="zh-TW" sz="11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HEPA14</a:t>
            </a:r>
            <a:r>
              <a:rPr lang="zh-TW" altLang="en-US" sz="11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過濾器</a:t>
            </a:r>
            <a:endParaRPr lang="en-US" altLang="zh-TW" sz="1100" b="1" i="0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/>
            <a:r>
              <a:rPr lang="zh-TW" altLang="en-US" sz="11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能將生物安全櫃的無菌性帶到工作台上</a:t>
            </a:r>
          </a:p>
          <a:p>
            <a:endParaRPr lang="zh-TW" altLang="en-US" sz="1200" b="1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0" name="Group 384">
            <a:extLst>
              <a:ext uri="{FF2B5EF4-FFF2-40B4-BE49-F238E27FC236}">
                <a16:creationId xmlns:a16="http://schemas.microsoft.com/office/drawing/2014/main" id="{B70B7DCD-5D93-79FF-B066-3F16A773EB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31719"/>
              </p:ext>
            </p:extLst>
          </p:nvPr>
        </p:nvGraphicFramePr>
        <p:xfrm>
          <a:off x="502659" y="5580409"/>
          <a:ext cx="5904001" cy="4968554"/>
        </p:xfrm>
        <a:graphic>
          <a:graphicData uri="http://schemas.openxmlformats.org/drawingml/2006/table">
            <a:tbl>
              <a:tblPr/>
              <a:tblGrid>
                <a:gridCol w="1557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46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85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zh-TW" sz="700" kern="1200" dirty="0">
                        <a:solidFill>
                          <a:schemeClr val="tx1"/>
                        </a:solidFill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T="45705" marB="4570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2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8" name="圖形 47">
            <a:extLst>
              <a:ext uri="{FF2B5EF4-FFF2-40B4-BE49-F238E27FC236}">
                <a16:creationId xmlns:a16="http://schemas.microsoft.com/office/drawing/2014/main" id="{9240D375-3CC6-DF10-5DE4-E6EB8743C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58398" y="7675436"/>
            <a:ext cx="4066490" cy="2729510"/>
          </a:xfrm>
          <a:prstGeom prst="rect">
            <a:avLst/>
          </a:prstGeom>
        </p:spPr>
      </p:pic>
      <p:pic>
        <p:nvPicPr>
          <p:cNvPr id="6" name="Picture 2" descr="CELLINK | First Bioink Company | Pharmaceuticals Bioprinting Industry">
            <a:extLst>
              <a:ext uri="{FF2B5EF4-FFF2-40B4-BE49-F238E27FC236}">
                <a16:creationId xmlns:a16="http://schemas.microsoft.com/office/drawing/2014/main" id="{627B7663-7D34-19EC-A76E-D65257CF4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7" y="810771"/>
            <a:ext cx="1307794" cy="276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5CCFF58-9EA2-9982-FD86-F52CAAC8D3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6"/>
          <a:stretch/>
        </p:blipFill>
        <p:spPr bwMode="auto">
          <a:xfrm>
            <a:off x="2274241" y="875955"/>
            <a:ext cx="1440503" cy="8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52FE80F-87E9-8A0A-33D6-34F91BFF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889" y="931844"/>
            <a:ext cx="694405" cy="77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5B2A5D5-1A2E-91C8-4B79-057960EB6A91}"/>
              </a:ext>
            </a:extLst>
          </p:cNvPr>
          <p:cNvSpPr txBox="1"/>
          <p:nvPr/>
        </p:nvSpPr>
        <p:spPr>
          <a:xfrm>
            <a:off x="2302326" y="1684427"/>
            <a:ext cx="1259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BIOX6 </a:t>
            </a:r>
          </a:p>
          <a:p>
            <a:pPr algn="ctr"/>
            <a:r>
              <a:rPr lang="en-US" altLang="zh-TW" sz="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生物列印機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9133BEA-1CF3-417A-3315-97168A8A5000}"/>
              </a:ext>
            </a:extLst>
          </p:cNvPr>
          <p:cNvSpPr txBox="1"/>
          <p:nvPr/>
        </p:nvSpPr>
        <p:spPr>
          <a:xfrm>
            <a:off x="3541249" y="1692027"/>
            <a:ext cx="1187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BIOX </a:t>
            </a:r>
          </a:p>
          <a:p>
            <a:pPr algn="ctr"/>
            <a:r>
              <a:rPr lang="en-US" altLang="zh-TW" sz="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3D</a:t>
            </a:r>
            <a:r>
              <a:rPr lang="zh-TW" altLang="en-US" sz="9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生物列印機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B8602D5-37D9-FC91-942D-35C69DBF2A06}"/>
              </a:ext>
            </a:extLst>
          </p:cNvPr>
          <p:cNvSpPr txBox="1"/>
          <p:nvPr/>
        </p:nvSpPr>
        <p:spPr>
          <a:xfrm>
            <a:off x="2423849" y="493945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en-US" altLang="zh-TW" sz="900" b="1" dirty="0" err="1"/>
              <a:t>LumenX</a:t>
            </a:r>
            <a:r>
              <a:rPr lang="zh-TW" altLang="en-US" sz="900" b="1" dirty="0"/>
              <a:t> </a:t>
            </a:r>
            <a:r>
              <a:rPr lang="en-US" altLang="zh-TW" sz="900" b="1" dirty="0"/>
              <a:t>Gen3</a:t>
            </a:r>
          </a:p>
          <a:p>
            <a:r>
              <a:rPr lang="zh-TW" altLang="en-US" sz="900" b="1" dirty="0"/>
              <a:t>光固化生物列印機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99AACBDF-810F-743D-6864-DDA1E1551594}"/>
              </a:ext>
            </a:extLst>
          </p:cNvPr>
          <p:cNvSpPr txBox="1"/>
          <p:nvPr/>
        </p:nvSpPr>
        <p:spPr>
          <a:xfrm>
            <a:off x="610526" y="1282087"/>
            <a:ext cx="1317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algn="ct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b="1" dirty="0"/>
              <a:t>生物墨水</a:t>
            </a:r>
            <a:r>
              <a:rPr lang="en-US" altLang="zh-TW" b="1" dirty="0"/>
              <a:t>&amp;</a:t>
            </a:r>
            <a:r>
              <a:rPr lang="zh-TW" altLang="en-US" b="1" dirty="0"/>
              <a:t>耗材</a:t>
            </a:r>
          </a:p>
        </p:txBody>
      </p:sp>
      <p:pic>
        <p:nvPicPr>
          <p:cNvPr id="22" name="圖形 21">
            <a:extLst>
              <a:ext uri="{FF2B5EF4-FFF2-40B4-BE49-F238E27FC236}">
                <a16:creationId xmlns:a16="http://schemas.microsoft.com/office/drawing/2014/main" id="{01EB888F-D304-166C-B6DB-9BA9E174F0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2930" y="5724426"/>
            <a:ext cx="1372331" cy="336355"/>
          </a:xfrm>
          <a:prstGeom prst="rect">
            <a:avLst/>
          </a:prstGeom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BCE5A1E-CE44-6A98-6B41-DEE4EE77EB73}"/>
              </a:ext>
            </a:extLst>
          </p:cNvPr>
          <p:cNvSpPr txBox="1">
            <a:spLocks/>
          </p:cNvSpPr>
          <p:nvPr/>
        </p:nvSpPr>
        <p:spPr>
          <a:xfrm>
            <a:off x="2899043" y="6484100"/>
            <a:ext cx="2704311" cy="83080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kumimoji="1" lang="zh-TW" altLang="en-US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en-US" sz="1000" kern="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Fluidnatek</a:t>
            </a:r>
            <a:r>
              <a:rPr lang="en-US" sz="1000" b="1" kern="0" baseline="30000" dirty="0">
                <a:latin typeface="微軟正黑體" panose="020B0604030504040204" pitchFamily="34" charset="-120"/>
                <a:ea typeface="微軟正黑體" panose="020B0604030504040204" pitchFamily="34" charset="-120"/>
                <a:cs typeface="Lucida Grande"/>
              </a:rPr>
              <a:t>®</a:t>
            </a:r>
            <a:r>
              <a:rPr lang="en-US" sz="1000" kern="0" dirty="0">
                <a:latin typeface="微軟正黑體" panose="020B0604030504040204" pitchFamily="34" charset="-120"/>
                <a:ea typeface="微軟正黑體" panose="020B0604030504040204" pitchFamily="34" charset="-120"/>
                <a:cs typeface="Symbol"/>
              </a:rPr>
              <a:t> </a:t>
            </a:r>
            <a:r>
              <a:rPr lang="zh-CN" altLang="en-US" sz="1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設備可處理非常大的材料組合</a:t>
            </a:r>
          </a:p>
          <a:p>
            <a:pPr marL="0" indent="0">
              <a:buNone/>
            </a:pPr>
            <a:r>
              <a:rPr kumimoji="1" lang="zh-TW" altLang="en-US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CN" altLang="en-US" sz="1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穩定的過程允許可調節的纖維直徑或</a:t>
            </a:r>
            <a:endParaRPr lang="en-US" altLang="zh-CN" sz="1000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1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CN" altLang="en-US" sz="1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細微性控制細微性分佈</a:t>
            </a:r>
          </a:p>
          <a:p>
            <a:pPr marL="0" indent="0">
              <a:buNone/>
            </a:pPr>
            <a:r>
              <a:rPr kumimoji="1" lang="zh-TW" altLang="en-US" sz="10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CN" altLang="en-US" sz="1000" kern="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相同的設備運行兩個進程創建纖維或顆粒</a:t>
            </a:r>
            <a:endParaRPr lang="en-US" sz="1000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68275" indent="-168275">
              <a:spcAft>
                <a:spcPts val="1200"/>
              </a:spcAft>
            </a:pPr>
            <a:endParaRPr lang="en-US" sz="2000" kern="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Picture 30">
            <a:extLst>
              <a:ext uri="{FF2B5EF4-FFF2-40B4-BE49-F238E27FC236}">
                <a16:creationId xmlns:a16="http://schemas.microsoft.com/office/drawing/2014/main" id="{C50FA58A-DDE1-04A8-095C-4D7173B6BA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9984" y="6466255"/>
            <a:ext cx="447140" cy="1039226"/>
          </a:xfrm>
          <a:prstGeom prst="rect">
            <a:avLst/>
          </a:prstGeom>
        </p:spPr>
      </p:pic>
      <p:pic>
        <p:nvPicPr>
          <p:cNvPr id="25" name="Picture 31">
            <a:extLst>
              <a:ext uri="{FF2B5EF4-FFF2-40B4-BE49-F238E27FC236}">
                <a16:creationId xmlns:a16="http://schemas.microsoft.com/office/drawing/2014/main" id="{6612DE39-DFCE-4657-8282-8D2A2FDDDD1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375" y="6260400"/>
            <a:ext cx="447140" cy="1009456"/>
          </a:xfrm>
          <a:prstGeom prst="rect">
            <a:avLst/>
          </a:prstGeom>
        </p:spPr>
      </p:pic>
      <p:sp>
        <p:nvSpPr>
          <p:cNvPr id="26" name="Shape 78">
            <a:extLst>
              <a:ext uri="{FF2B5EF4-FFF2-40B4-BE49-F238E27FC236}">
                <a16:creationId xmlns:a16="http://schemas.microsoft.com/office/drawing/2014/main" id="{2A389B09-FECF-68B8-1E05-08E2B93BED0D}"/>
              </a:ext>
            </a:extLst>
          </p:cNvPr>
          <p:cNvSpPr/>
          <p:nvPr/>
        </p:nvSpPr>
        <p:spPr>
          <a:xfrm>
            <a:off x="2318164" y="7308602"/>
            <a:ext cx="2031772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u="sng"/>
            </a:lvl1pPr>
          </a:lstStyle>
          <a:p>
            <a:pPr lvl="0">
              <a:defRPr sz="1800" u="none"/>
            </a:pPr>
            <a:r>
              <a:rPr lang="zh-TW" altLang="en-US" sz="1200" b="1" dirty="0">
                <a:solidFill>
                  <a:srgbClr val="1A69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靜電紡絲  </a:t>
            </a:r>
            <a:r>
              <a:rPr lang="en-GB" sz="1200" b="1" u="sng" dirty="0">
                <a:solidFill>
                  <a:srgbClr val="1A69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</a:t>
            </a:r>
            <a:r>
              <a:rPr lang="en-US" altLang="zh-TW" sz="1200" b="1" dirty="0">
                <a:solidFill>
                  <a:srgbClr val="1A69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en-GB" sz="1200" b="1" u="sng" dirty="0">
                <a:solidFill>
                  <a:srgbClr val="1A69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pinning</a:t>
            </a:r>
            <a:endParaRPr sz="1200" b="1" u="sng" dirty="0">
              <a:solidFill>
                <a:srgbClr val="1A69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Shape 78">
            <a:extLst>
              <a:ext uri="{FF2B5EF4-FFF2-40B4-BE49-F238E27FC236}">
                <a16:creationId xmlns:a16="http://schemas.microsoft.com/office/drawing/2014/main" id="{055CF47F-F535-F65D-67B3-F94D5BF02B3C}"/>
              </a:ext>
            </a:extLst>
          </p:cNvPr>
          <p:cNvSpPr/>
          <p:nvPr/>
        </p:nvSpPr>
        <p:spPr>
          <a:xfrm>
            <a:off x="4135092" y="6121901"/>
            <a:ext cx="194872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u="sng"/>
            </a:lvl1pPr>
          </a:lstStyle>
          <a:p>
            <a:pPr algn="r">
              <a:defRPr sz="1800" u="none"/>
            </a:pPr>
            <a:r>
              <a:rPr lang="zh-TW" altLang="en-US" sz="1200" b="1" u="none" dirty="0">
                <a:solidFill>
                  <a:srgbClr val="1A69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靜電噴霧  </a:t>
            </a:r>
            <a:r>
              <a:rPr lang="en-GB" sz="1200" b="1" u="none" dirty="0">
                <a:solidFill>
                  <a:srgbClr val="1A69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Electro</a:t>
            </a:r>
            <a:r>
              <a:rPr lang="en-US" altLang="zh-TW" sz="1200" b="1" u="none" dirty="0">
                <a:solidFill>
                  <a:srgbClr val="1A69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</a:t>
            </a:r>
            <a:r>
              <a:rPr lang="en-GB" sz="1200" b="1" u="none" dirty="0">
                <a:solidFill>
                  <a:srgbClr val="1A69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praying</a:t>
            </a:r>
            <a:endParaRPr sz="1200" b="1" u="none" dirty="0">
              <a:solidFill>
                <a:srgbClr val="1A69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Rectangle 337">
            <a:extLst>
              <a:ext uri="{FF2B5EF4-FFF2-40B4-BE49-F238E27FC236}">
                <a16:creationId xmlns:a16="http://schemas.microsoft.com/office/drawing/2014/main" id="{48913E3D-25FD-9C6A-6322-C3E5C5B06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0486" y="5694833"/>
            <a:ext cx="4094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百年歷史的醫療級靜電紡絲與噴霧技術</a:t>
            </a:r>
            <a:endParaRPr lang="en-US" altLang="zh-TW" sz="1400" baseline="30000" dirty="0">
              <a:solidFill>
                <a:srgbClr val="0000CC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98B4F60F-EC30-DDCB-1FCD-5CAA56CA7E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13619" y="6216840"/>
            <a:ext cx="846885" cy="615072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8FE322E3-750C-BF26-BB25-03D11A6D24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37744" y="6877035"/>
            <a:ext cx="927941" cy="668990"/>
          </a:xfrm>
          <a:prstGeom prst="rect">
            <a:avLst/>
          </a:prstGeom>
        </p:spPr>
      </p:pic>
      <p:pic>
        <p:nvPicPr>
          <p:cNvPr id="36" name="圖形 35">
            <a:extLst>
              <a:ext uri="{FF2B5EF4-FFF2-40B4-BE49-F238E27FC236}">
                <a16:creationId xmlns:a16="http://schemas.microsoft.com/office/drawing/2014/main" id="{7FC6F1CA-3187-1E3A-C35A-D810EFEFCB5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3112" y="7558429"/>
            <a:ext cx="996736" cy="668053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BD57C9CB-EB40-AAE3-C89C-24CB525F0F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03346" y="8251393"/>
            <a:ext cx="996736" cy="718517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FC990F89-67FD-9FF0-55DB-84E0B71C792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049594" y="9710472"/>
            <a:ext cx="943425" cy="660195"/>
          </a:xfrm>
          <a:prstGeom prst="rect">
            <a:avLst/>
          </a:prstGeom>
        </p:spPr>
      </p:pic>
      <p:pic>
        <p:nvPicPr>
          <p:cNvPr id="45" name="圖形 44">
            <a:extLst>
              <a:ext uri="{FF2B5EF4-FFF2-40B4-BE49-F238E27FC236}">
                <a16:creationId xmlns:a16="http://schemas.microsoft.com/office/drawing/2014/main" id="{8BC9C2F9-4F90-1685-693E-8FBC5FC4695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 l="50459"/>
          <a:stretch/>
        </p:blipFill>
        <p:spPr>
          <a:xfrm>
            <a:off x="533112" y="8978485"/>
            <a:ext cx="1088221" cy="668053"/>
          </a:xfrm>
          <a:prstGeom prst="rect">
            <a:avLst/>
          </a:prstGeom>
        </p:spPr>
      </p:pic>
      <p:sp>
        <p:nvSpPr>
          <p:cNvPr id="49" name="Shape 78">
            <a:extLst>
              <a:ext uri="{FF2B5EF4-FFF2-40B4-BE49-F238E27FC236}">
                <a16:creationId xmlns:a16="http://schemas.microsoft.com/office/drawing/2014/main" id="{12533A14-7830-13CE-289B-6AC5B395B55F}"/>
              </a:ext>
            </a:extLst>
          </p:cNvPr>
          <p:cNvSpPr/>
          <p:nvPr/>
        </p:nvSpPr>
        <p:spPr>
          <a:xfrm>
            <a:off x="2373540" y="7980261"/>
            <a:ext cx="2162237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u="sng"/>
            </a:lvl1pPr>
          </a:lstStyle>
          <a:p>
            <a:pPr lvl="0">
              <a:defRPr sz="1800" u="none"/>
            </a:pPr>
            <a:r>
              <a:rPr lang="zh-TW" altLang="en-US" sz="1000" dirty="0">
                <a:solidFill>
                  <a:srgbClr val="1A69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能滿足您從實驗室到批量生產的需求</a:t>
            </a:r>
            <a:endParaRPr sz="1000" u="sng" dirty="0">
              <a:solidFill>
                <a:srgbClr val="1A69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Shape 78">
            <a:extLst>
              <a:ext uri="{FF2B5EF4-FFF2-40B4-BE49-F238E27FC236}">
                <a16:creationId xmlns:a16="http://schemas.microsoft.com/office/drawing/2014/main" id="{D0709E0E-C1D6-C5D0-5A72-03E524366674}"/>
              </a:ext>
            </a:extLst>
          </p:cNvPr>
          <p:cNvSpPr/>
          <p:nvPr/>
        </p:nvSpPr>
        <p:spPr>
          <a:xfrm>
            <a:off x="2258398" y="7668642"/>
            <a:ext cx="28326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400" u="sng"/>
            </a:lvl1pPr>
          </a:lstStyle>
          <a:p>
            <a:pPr lvl="0" algn="ctr">
              <a:defRPr sz="1800" u="none"/>
            </a:pP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提供量產製程諮詢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客製化的工程顧問 </a:t>
            </a:r>
            <a:r>
              <a:rPr lang="en-US" altLang="zh-TW" sz="1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sz="1200" b="1" u="sng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8C747F56-D22C-29E1-19AE-8C45D3214947}"/>
              </a:ext>
            </a:extLst>
          </p:cNvPr>
          <p:cNvSpPr txBox="1"/>
          <p:nvPr/>
        </p:nvSpPr>
        <p:spPr>
          <a:xfrm>
            <a:off x="2258398" y="3047577"/>
            <a:ext cx="38254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</a:t>
            </a:r>
            <a:r>
              <a:rPr kumimoji="1" lang="zh-TW" altLang="en-US" sz="1100" b="0" i="0" u="none" strike="noStrike" cap="none" normalizeH="0" baseline="0" dirty="0">
                <a:ln>
                  <a:noFill/>
                </a:ln>
                <a:effectLst/>
                <a:latin typeface="微軟正黑體" pitchFamily="34" charset="-120"/>
                <a:ea typeface="微軟正黑體" pitchFamily="34" charset="-120"/>
              </a:rPr>
              <a:t> </a:t>
            </a:r>
            <a:r>
              <a:rPr kumimoji="1" lang="zh-TW" altLang="en-US" sz="1100" b="1" u="none" strike="noStrike" cap="none" normalizeH="0" baseline="0" dirty="0">
                <a:ln>
                  <a:noFill/>
                </a:ln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zh-TW" altLang="en-US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個列印頭且可更換 </a:t>
            </a:r>
            <a:r>
              <a:rPr lang="en-US" altLang="zh-TW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實現更複雜的結構和生理相關模型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E32788DC-45B4-911A-9792-86C941687665}"/>
              </a:ext>
            </a:extLst>
          </p:cNvPr>
          <p:cNvSpPr txBox="1"/>
          <p:nvPr/>
        </p:nvSpPr>
        <p:spPr>
          <a:xfrm>
            <a:off x="2258398" y="3254642"/>
            <a:ext cx="357494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kumimoji="1" lang="zh-TW" altLang="en-US" sz="11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11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同軸噴頭列印</a:t>
            </a:r>
            <a:r>
              <a:rPr lang="en-US" altLang="zh-TW" sz="11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(BIOX6)</a:t>
            </a:r>
            <a:r>
              <a:rPr lang="zh-TW" altLang="en-US" sz="1100" b="1" i="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 algn="l"/>
            <a:r>
              <a:rPr lang="zh-TW" altLang="en-US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有內層和外層可以使用這種方法建立類似通道的結構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8216BB9B-DF0A-1E15-83D8-990EF33640A2}"/>
              </a:ext>
            </a:extLst>
          </p:cNvPr>
          <p:cNvSpPr txBox="1"/>
          <p:nvPr/>
        </p:nvSpPr>
        <p:spPr>
          <a:xfrm>
            <a:off x="2258398" y="2072897"/>
            <a:ext cx="3345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TW" altLang="en-US" sz="12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TW" altLang="en-US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極佳的溫度控制 </a:t>
            </a:r>
            <a:r>
              <a:rPr lang="en-US" altLang="zh-TW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</a:t>
            </a:r>
            <a:r>
              <a:rPr lang="zh-TW" altLang="en-US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印頭溫度範圍為</a:t>
            </a:r>
            <a:r>
              <a:rPr lang="en-US" altLang="zh-TW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4°C</a:t>
            </a:r>
            <a:r>
              <a:rPr lang="zh-TW" altLang="en-US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250°C</a:t>
            </a:r>
            <a:endParaRPr lang="en-US" altLang="zh-TW" sz="11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</a:t>
            </a:r>
            <a:r>
              <a:rPr lang="zh-TW" altLang="en-US" sz="8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列印床溫度範圍為</a:t>
            </a:r>
            <a:r>
              <a:rPr lang="en-US" altLang="zh-TW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4°C</a:t>
            </a:r>
            <a:r>
              <a:rPr lang="zh-TW" altLang="en-US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100" b="1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65°C</a:t>
            </a:r>
            <a:endParaRPr lang="zh-TW" altLang="en-US" sz="1100" b="1" i="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5" name="Picture 1" descr="A close-up of a toy&#10;&#10;Description automatically generated with low confidence">
            <a:extLst>
              <a:ext uri="{FF2B5EF4-FFF2-40B4-BE49-F238E27FC236}">
                <a16:creationId xmlns:a16="http://schemas.microsoft.com/office/drawing/2014/main" id="{3D1E8629-50F9-E02E-BE90-A98B6349AEA3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763" t="10168" r="8873" b="10863"/>
          <a:stretch/>
        </p:blipFill>
        <p:spPr>
          <a:xfrm>
            <a:off x="540379" y="1618710"/>
            <a:ext cx="1481576" cy="1036257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82F566EE-3072-640A-4673-B4C4055F3A0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5" y="3636194"/>
            <a:ext cx="1370327" cy="907620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B1249F15-823F-4D24-CD40-28930720D5CA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-7846" r="7647" b="9333"/>
          <a:stretch/>
        </p:blipFill>
        <p:spPr>
          <a:xfrm>
            <a:off x="596235" y="4776781"/>
            <a:ext cx="379800" cy="472659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01D32173-47A1-AA86-2048-3E05AF9C19F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13" y="939916"/>
            <a:ext cx="1156736" cy="771157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AF8BE14F-6F92-25B9-1C96-6B7DABF2373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0" y="2700090"/>
            <a:ext cx="1361294" cy="907620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CD7306B0-7934-5245-9DB5-E501565F3D9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23058" r="13632" b="8904"/>
          <a:stretch/>
        </p:blipFill>
        <p:spPr>
          <a:xfrm>
            <a:off x="1031068" y="4676567"/>
            <a:ext cx="983897" cy="615811"/>
          </a:xfrm>
          <a:prstGeom prst="rect">
            <a:avLst/>
          </a:prstGeom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76C98E86-C406-F978-0D5A-312A04A84FD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572" y="1642078"/>
            <a:ext cx="874077" cy="1064686"/>
          </a:xfrm>
          <a:prstGeom prst="rect">
            <a:avLst/>
          </a:prstGeom>
        </p:spPr>
      </p:pic>
      <p:sp>
        <p:nvSpPr>
          <p:cNvPr id="78" name="文字方塊 77">
            <a:extLst>
              <a:ext uri="{FF2B5EF4-FFF2-40B4-BE49-F238E27FC236}">
                <a16:creationId xmlns:a16="http://schemas.microsoft.com/office/drawing/2014/main" id="{2845392C-C0AE-89E4-D16C-4D02DA96616C}"/>
              </a:ext>
            </a:extLst>
          </p:cNvPr>
          <p:cNvSpPr txBox="1"/>
          <p:nvPr/>
        </p:nvSpPr>
        <p:spPr>
          <a:xfrm>
            <a:off x="4128709" y="3935308"/>
            <a:ext cx="199961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利用 </a:t>
            </a:r>
            <a:r>
              <a:rPr kumimoji="1" lang="en-US" altLang="zh-TW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405 nm </a:t>
            </a:r>
            <a:r>
              <a:rPr lang="en-US" altLang="zh-TW" sz="11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LED</a:t>
            </a:r>
            <a:r>
              <a:rPr lang="zh-TW" altLang="en-US" sz="11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波長</a:t>
            </a:r>
            <a:endParaRPr kumimoji="1" lang="en-US" altLang="zh-TW" sz="1100" b="1" i="0" u="none" strike="noStrike" cap="none" normalizeH="0" baseline="0" dirty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支援 </a:t>
            </a:r>
            <a:r>
              <a:rPr kumimoji="1" lang="en-US" altLang="zh-TW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35 </a:t>
            </a:r>
            <a:r>
              <a:rPr kumimoji="1" lang="en-US" altLang="zh-TW" sz="1100" b="1" i="0" u="none" strike="noStrike" cap="none" normalizeH="0" baseline="0" dirty="0" err="1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μm</a:t>
            </a:r>
            <a:r>
              <a:rPr kumimoji="1" lang="en-US" altLang="zh-TW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1100" b="1" i="0" u="none" strike="noStrike" cap="none" normalizeH="0" baseline="0" dirty="0">
                <a:ln>
                  <a:noFill/>
                </a:ln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像素解析度</a:t>
            </a:r>
            <a:endParaRPr kumimoji="1" lang="en-US" altLang="zh-TW" sz="1100" b="1" i="0" u="none" strike="noStrike" cap="none" normalizeH="0" baseline="0" dirty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11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 </a:t>
            </a:r>
            <a:r>
              <a:rPr lang="zh-CN" altLang="en-US" sz="1100" b="1" i="0" cap="all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溫度範圍</a:t>
            </a:r>
            <a:r>
              <a:rPr lang="zh-TW" altLang="en-US" sz="1100" b="1" i="0" cap="all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b="1" i="0" cap="all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100" b="1" i="0" cap="all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0" lang="en-US" altLang="ko-KR" sz="1100" b="1" dirty="0">
                <a:ea typeface="맑은 고딕" pitchFamily="34" charset="-127"/>
                <a:cs typeface="Arial" charset="0"/>
              </a:rPr>
              <a:t>RT</a:t>
            </a:r>
            <a:r>
              <a:rPr lang="zh-CN" altLang="en-US" sz="11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100" b="1" i="0" dirty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– 60°C</a:t>
            </a:r>
            <a:endParaRPr lang="zh-CN" altLang="en-US" sz="1100" b="1" i="0" cap="all" dirty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zh-TW" altLang="en-US" sz="1200" b="1" i="0" u="none" strike="noStrike" cap="none" normalizeH="0" baseline="0" dirty="0">
              <a:ln>
                <a:noFill/>
              </a:ln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F0DFD550-6367-039D-6EB8-511D00DCE904}"/>
              </a:ext>
            </a:extLst>
          </p:cNvPr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6" r="22158"/>
          <a:stretch/>
        </p:blipFill>
        <p:spPr>
          <a:xfrm>
            <a:off x="3188062" y="3983571"/>
            <a:ext cx="857968" cy="944317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74B99DDC-EA9E-B6DA-76A8-D98A355859CA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6" r="18397"/>
          <a:stretch/>
        </p:blipFill>
        <p:spPr>
          <a:xfrm>
            <a:off x="2130347" y="4061071"/>
            <a:ext cx="1117509" cy="923089"/>
          </a:xfrm>
          <a:prstGeom prst="rect">
            <a:avLst/>
          </a:prstGeom>
        </p:spPr>
      </p:pic>
      <p:sp>
        <p:nvSpPr>
          <p:cNvPr id="83" name="文字方塊 82">
            <a:extLst>
              <a:ext uri="{FF2B5EF4-FFF2-40B4-BE49-F238E27FC236}">
                <a16:creationId xmlns:a16="http://schemas.microsoft.com/office/drawing/2014/main" id="{B4BA64E5-8CA4-83FA-0017-B8360CA8DD2D}"/>
              </a:ext>
            </a:extLst>
          </p:cNvPr>
          <p:cNvSpPr txBox="1"/>
          <p:nvPr/>
        </p:nvSpPr>
        <p:spPr>
          <a:xfrm>
            <a:off x="2090202" y="681480"/>
            <a:ext cx="1117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擠壓式</a:t>
            </a: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206E8D70-4158-8621-027F-D1EFCC7804C8}"/>
              </a:ext>
            </a:extLst>
          </p:cNvPr>
          <p:cNvSpPr txBox="1"/>
          <p:nvPr/>
        </p:nvSpPr>
        <p:spPr>
          <a:xfrm>
            <a:off x="2131745" y="3697800"/>
            <a:ext cx="1370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TW" altLang="en-US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光固化 </a:t>
            </a:r>
            <a:r>
              <a:rPr lang="en-US" altLang="zh-TW" sz="14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(DLP)</a:t>
            </a:r>
            <a:endParaRPr lang="zh-TW" altLang="en-US" sz="14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6" name="圖片 85">
            <a:extLst>
              <a:ext uri="{FF2B5EF4-FFF2-40B4-BE49-F238E27FC236}">
                <a16:creationId xmlns:a16="http://schemas.microsoft.com/office/drawing/2014/main" id="{D004FB9E-ED71-633C-F863-5D83D84F0F42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63" y="4603403"/>
            <a:ext cx="952800" cy="635200"/>
          </a:xfrm>
          <a:prstGeom prst="rect">
            <a:avLst/>
          </a:prstGeom>
        </p:spPr>
      </p:pic>
      <p:pic>
        <p:nvPicPr>
          <p:cNvPr id="88" name="圖片 87">
            <a:extLst>
              <a:ext uri="{FF2B5EF4-FFF2-40B4-BE49-F238E27FC236}">
                <a16:creationId xmlns:a16="http://schemas.microsoft.com/office/drawing/2014/main" id="{84B34B72-5FF6-C036-2C7C-AAB31C34CC4B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9" t="21921" r="18490" b="25248"/>
          <a:stretch/>
        </p:blipFill>
        <p:spPr>
          <a:xfrm>
            <a:off x="5114544" y="4615771"/>
            <a:ext cx="1068237" cy="637893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907E8D7-F7D0-0FE2-099C-EA72DD85F731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1" t="2971" r="17699" b="48499"/>
          <a:stretch/>
        </p:blipFill>
        <p:spPr>
          <a:xfrm>
            <a:off x="5685812" y="3309187"/>
            <a:ext cx="685498" cy="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53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434BCA9-200D-4F5F-8064-727109578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34" y="8286876"/>
            <a:ext cx="1738448" cy="1738448"/>
          </a:xfrm>
          <a:prstGeom prst="rect">
            <a:avLst/>
          </a:prstGeom>
        </p:spPr>
      </p:pic>
      <p:pic>
        <p:nvPicPr>
          <p:cNvPr id="95" name="Picture 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31" y="6957287"/>
            <a:ext cx="16383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8" name="Group 2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2080330"/>
              </p:ext>
            </p:extLst>
          </p:nvPr>
        </p:nvGraphicFramePr>
        <p:xfrm>
          <a:off x="484131" y="4847351"/>
          <a:ext cx="5903913" cy="5325672"/>
        </p:xfrm>
        <a:graphic>
          <a:graphicData uri="http://schemas.openxmlformats.org/drawingml/2006/table">
            <a:tbl>
              <a:tblPr/>
              <a:tblGrid>
                <a:gridCol w="2219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4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256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70" name="Rectangle 152"/>
          <p:cNvSpPr>
            <a:spLocks noChangeArrowheads="1"/>
          </p:cNvSpPr>
          <p:nvPr/>
        </p:nvSpPr>
        <p:spPr bwMode="auto">
          <a:xfrm>
            <a:off x="390277" y="184150"/>
            <a:ext cx="34749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tabLst>
                <a:tab pos="3048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tabLst>
                <a:tab pos="3048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tabLst>
                <a:tab pos="3048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tabLst>
                <a:tab pos="3048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tabLst>
                <a:tab pos="3048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buFontTx/>
              <a:buBlip>
                <a:blip r:embed="rId4"/>
              </a:buBlip>
            </a:pPr>
            <a:r>
              <a:rPr lang="zh-TW" altLang="en-US" sz="16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光電半導體分析儀器  </a:t>
            </a:r>
            <a:r>
              <a:rPr lang="en-US" altLang="zh-TW" sz="16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6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6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PLD</a:t>
            </a:r>
            <a:r>
              <a:rPr lang="zh-TW" altLang="en-US" sz="16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b="1" dirty="0">
                <a:solidFill>
                  <a:srgbClr val="FF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LMBE</a:t>
            </a:r>
          </a:p>
        </p:txBody>
      </p:sp>
      <p:sp>
        <p:nvSpPr>
          <p:cNvPr id="7181" name="Rectangle 257"/>
          <p:cNvSpPr>
            <a:spLocks noChangeArrowheads="1"/>
          </p:cNvSpPr>
          <p:nvPr/>
        </p:nvSpPr>
        <p:spPr bwMode="auto">
          <a:xfrm>
            <a:off x="4122815" y="8370352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183" name="Rectangle 459"/>
          <p:cNvSpPr>
            <a:spLocks noChangeArrowheads="1"/>
          </p:cNvSpPr>
          <p:nvPr/>
        </p:nvSpPr>
        <p:spPr bwMode="auto">
          <a:xfrm>
            <a:off x="-67962" y="-14293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7184" name="Rectangle 461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graphicFrame>
        <p:nvGraphicFramePr>
          <p:cNvPr id="31" name="Group 3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6233593"/>
              </p:ext>
            </p:extLst>
          </p:nvPr>
        </p:nvGraphicFramePr>
        <p:xfrm>
          <a:off x="480718" y="538579"/>
          <a:ext cx="5903912" cy="4191000"/>
        </p:xfrm>
        <a:graphic>
          <a:graphicData uri="http://schemas.openxmlformats.org/drawingml/2006/table">
            <a:tbl>
              <a:tblPr/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0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9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en-US" altLang="zh-TW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uLnTx/>
                          <a:uFillTx/>
                          <a:latin typeface="Gulim" pitchFamily="34" charset="-127"/>
                          <a:ea typeface="新細明體" pitchFamily="18" charset="-120"/>
                          <a:cs typeface="Times New Roman" pitchFamily="18" charset="0"/>
                        </a:rPr>
                        <a:t> </a:t>
                      </a:r>
                      <a:r>
                        <a:rPr kumimoji="1" lang="en-US" altLang="zh-TW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標楷體" pitchFamily="65" charset="-120"/>
                          <a:cs typeface="Times New Roman" pitchFamily="18" charset="0"/>
                        </a:rPr>
                        <a:t> </a:t>
                      </a:r>
                      <a:endParaRPr kumimoji="1" lang="zh-TW" alt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新細明體" pitchFamily="18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000" b="1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新細明體" charset="-120"/>
                          <a:cs typeface="Times New Roman" pitchFamily="18" charset="0"/>
                        </a:rPr>
                        <a:t>Model : HMS-7000 for</a:t>
                      </a:r>
                      <a:r>
                        <a:rPr kumimoji="1" lang="en-US" altLang="zh-TW" sz="1000" b="1" kern="1200" baseline="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新細明體" charset="-120"/>
                          <a:cs typeface="Times New Roman" pitchFamily="18" charset="0"/>
                        </a:rPr>
                        <a:t> High Temp</a:t>
                      </a:r>
                      <a:r>
                        <a:rPr kumimoji="1" lang="en-US" altLang="zh-TW" sz="2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zh-TW" altLang="zh-TW" sz="2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新細明體" pitchFamily="18" charset="-12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新細明體" pitchFamily="18" charset="-12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2" name="Picture 226" descr="`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602204"/>
            <a:ext cx="823348" cy="2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237"/>
          <p:cNvSpPr>
            <a:spLocks noChangeArrowheads="1"/>
          </p:cNvSpPr>
          <p:nvPr/>
        </p:nvSpPr>
        <p:spPr bwMode="auto">
          <a:xfrm>
            <a:off x="2784180" y="539850"/>
            <a:ext cx="3671888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fr-FR" sz="1500" b="1" dirty="0">
                <a:solidFill>
                  <a:srgbClr val="FF3300"/>
                </a:solidFill>
              </a:rPr>
              <a:t> </a:t>
            </a:r>
            <a:r>
              <a:rPr lang="zh-TW" altLang="fr-FR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霍爾效應分析</a:t>
            </a:r>
            <a:r>
              <a:rPr lang="fr-FR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fr-FR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材料</a:t>
            </a:r>
            <a:r>
              <a:rPr lang="zh-TW" altLang="en-US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I-V </a:t>
            </a:r>
            <a:r>
              <a:rPr lang="zh-TW" altLang="en-US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I-R </a:t>
            </a:r>
            <a:r>
              <a:rPr lang="zh-TW" altLang="en-US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曲線及電性分析</a:t>
            </a:r>
            <a:r>
              <a:rPr lang="en-US" altLang="zh-TW" sz="11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36" name="Picture 4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42" y="3544051"/>
            <a:ext cx="766763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42" y="4118726"/>
            <a:ext cx="76676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432"/>
          <p:cNvSpPr>
            <a:spLocks noChangeArrowheads="1"/>
          </p:cNvSpPr>
          <p:nvPr/>
        </p:nvSpPr>
        <p:spPr bwMode="auto">
          <a:xfrm>
            <a:off x="527548" y="3891260"/>
            <a:ext cx="865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800" b="1" dirty="0">
                <a:solidFill>
                  <a:srgbClr val="0000FF"/>
                </a:solidFill>
              </a:rPr>
              <a:t>LED TESTER</a:t>
            </a:r>
          </a:p>
        </p:txBody>
      </p:sp>
      <p:pic>
        <p:nvPicPr>
          <p:cNvPr id="39" name="Picture 433" descr="p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780" y="3937417"/>
            <a:ext cx="10096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4" descr="p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5" y="4081879"/>
            <a:ext cx="792163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743" y="1273592"/>
            <a:ext cx="10080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605" y="1273592"/>
            <a:ext cx="79216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矩形 9"/>
          <p:cNvSpPr>
            <a:spLocks noChangeArrowheads="1"/>
          </p:cNvSpPr>
          <p:nvPr/>
        </p:nvSpPr>
        <p:spPr bwMode="auto">
          <a:xfrm>
            <a:off x="2712743" y="1057692"/>
            <a:ext cx="25209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ko-KR" sz="1100" b="1">
                <a:ea typeface="맑은 고딕" pitchFamily="34" charset="-127"/>
                <a:cs typeface="Arial" charset="0"/>
              </a:rPr>
              <a:t>Variable temp from </a:t>
            </a:r>
            <a:r>
              <a:rPr kumimoji="0" lang="en-US" altLang="ko-KR" sz="1100" b="1">
                <a:solidFill>
                  <a:srgbClr val="FF0000"/>
                </a:solidFill>
                <a:ea typeface="맑은 고딕" pitchFamily="34" charset="-127"/>
                <a:cs typeface="Arial" charset="0"/>
              </a:rPr>
              <a:t>80K</a:t>
            </a:r>
            <a:r>
              <a:rPr kumimoji="0" lang="en-US" altLang="ko-KR" sz="1100" b="1">
                <a:ea typeface="맑은 고딕" pitchFamily="34" charset="-127"/>
                <a:cs typeface="Arial" charset="0"/>
              </a:rPr>
              <a:t> to </a:t>
            </a:r>
            <a:r>
              <a:rPr kumimoji="0" lang="en-US" altLang="ko-KR" sz="1100" b="1">
                <a:solidFill>
                  <a:srgbClr val="FF0000"/>
                </a:solidFill>
                <a:ea typeface="맑은 고딕" pitchFamily="34" charset="-127"/>
                <a:cs typeface="Arial" charset="0"/>
              </a:rPr>
              <a:t>350K</a:t>
            </a:r>
          </a:p>
        </p:txBody>
      </p:sp>
      <p:pic>
        <p:nvPicPr>
          <p:cNvPr id="44" name="Picture 8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05" y="1418054"/>
            <a:ext cx="288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68" y="2137192"/>
            <a:ext cx="863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矩形 11"/>
          <p:cNvSpPr>
            <a:spLocks noChangeArrowheads="1"/>
          </p:cNvSpPr>
          <p:nvPr/>
        </p:nvSpPr>
        <p:spPr bwMode="auto">
          <a:xfrm>
            <a:off x="2712743" y="1849854"/>
            <a:ext cx="2235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ko-KR" sz="1100" b="1" dirty="0">
                <a:ea typeface="맑은 고딕" pitchFamily="34" charset="-127"/>
                <a:cs typeface="Arial" charset="0"/>
              </a:rPr>
              <a:t>Variable temp from </a:t>
            </a:r>
            <a:r>
              <a:rPr kumimoji="0" lang="en-US" altLang="ko-KR" sz="1100" b="1" dirty="0">
                <a:solidFill>
                  <a:srgbClr val="FF0000"/>
                </a:solidFill>
                <a:ea typeface="맑은 고딕" pitchFamily="34" charset="-127"/>
                <a:cs typeface="Arial" charset="0"/>
              </a:rPr>
              <a:t>RT</a:t>
            </a:r>
            <a:r>
              <a:rPr kumimoji="0" lang="en-US" altLang="ko-KR" sz="1100" b="1" dirty="0">
                <a:ea typeface="맑은 고딕" pitchFamily="34" charset="-127"/>
                <a:cs typeface="Arial" charset="0"/>
              </a:rPr>
              <a:t> to </a:t>
            </a:r>
            <a:r>
              <a:rPr kumimoji="0" lang="en-US" altLang="ko-KR" sz="1100" b="1" dirty="0">
                <a:solidFill>
                  <a:srgbClr val="FF0000"/>
                </a:solidFill>
                <a:ea typeface="맑은 고딕" pitchFamily="34" charset="-127"/>
                <a:cs typeface="Arial" charset="0"/>
              </a:rPr>
              <a:t>573K</a:t>
            </a:r>
          </a:p>
        </p:txBody>
      </p:sp>
      <p:pic>
        <p:nvPicPr>
          <p:cNvPr id="47" name="Picture 8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5" y="2137192"/>
            <a:ext cx="73977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8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805" y="2210217"/>
            <a:ext cx="2889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8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93" y="1994317"/>
            <a:ext cx="10795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8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693" y="1202154"/>
            <a:ext cx="100806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向右箭號 50"/>
          <p:cNvSpPr/>
          <p:nvPr/>
        </p:nvSpPr>
        <p:spPr>
          <a:xfrm>
            <a:off x="5017793" y="1560929"/>
            <a:ext cx="142875" cy="4603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2" name="向右箭號 51"/>
          <p:cNvSpPr/>
          <p:nvPr/>
        </p:nvSpPr>
        <p:spPr>
          <a:xfrm>
            <a:off x="5017793" y="2353092"/>
            <a:ext cx="142875" cy="460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3" name="矩形 128"/>
          <p:cNvSpPr>
            <a:spLocks noChangeArrowheads="1"/>
          </p:cNvSpPr>
          <p:nvPr/>
        </p:nvSpPr>
        <p:spPr bwMode="auto">
          <a:xfrm>
            <a:off x="2645110" y="2805900"/>
            <a:ext cx="36718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Model : HMS-3000 </a:t>
            </a:r>
            <a:r>
              <a:rPr lang="en-US" altLang="zh-TW" sz="1000" b="1" dirty="0">
                <a:solidFill>
                  <a:srgbClr val="0033CC"/>
                </a:solidFill>
                <a:latin typeface="Gulim" pitchFamily="34" charset="-127"/>
                <a:cs typeface="Times New Roman" pitchFamily="18" charset="0"/>
              </a:rPr>
              <a:t> </a:t>
            </a:r>
            <a:r>
              <a:rPr lang="en-US" altLang="zh-TW" sz="1000" b="1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zh-TW" altLang="en-US" dirty="0"/>
          </a:p>
        </p:txBody>
      </p:sp>
      <p:sp>
        <p:nvSpPr>
          <p:cNvPr id="54" name="矩形 129"/>
          <p:cNvSpPr>
            <a:spLocks noChangeArrowheads="1"/>
          </p:cNvSpPr>
          <p:nvPr/>
        </p:nvSpPr>
        <p:spPr bwMode="auto">
          <a:xfrm>
            <a:off x="3184087" y="3083159"/>
            <a:ext cx="18772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可更換磁場 </a:t>
            </a:r>
            <a:r>
              <a:rPr lang="en-US" altLang="zh-TW" sz="1000" b="1" dirty="0">
                <a:solidFill>
                  <a:srgbClr val="FF0000"/>
                </a:solidFill>
                <a:latin typeface="+mj-lt"/>
                <a:ea typeface="標楷體" pitchFamily="65" charset="-120"/>
                <a:cs typeface="Times New Roman" pitchFamily="18" charset="0"/>
              </a:rPr>
              <a:t>(Options)</a:t>
            </a:r>
            <a:br>
              <a:rPr lang="en-US" altLang="zh-TW" sz="1000" b="1" dirty="0">
                <a:solidFill>
                  <a:srgbClr val="FF0000"/>
                </a:solidFill>
                <a:latin typeface="+mj-lt"/>
                <a:ea typeface="標楷體" pitchFamily="65" charset="-120"/>
                <a:cs typeface="Times New Roman" pitchFamily="18" charset="0"/>
              </a:rPr>
            </a:br>
            <a:r>
              <a:rPr lang="en-US" altLang="zh-TW" sz="1000" b="1" dirty="0">
                <a:solidFill>
                  <a:srgbClr val="FF0000"/>
                </a:solidFill>
                <a:latin typeface="+mj-lt"/>
                <a:ea typeface="標楷體" pitchFamily="65" charset="-120"/>
                <a:cs typeface="Times New Roman" pitchFamily="18" charset="0"/>
              </a:rPr>
              <a:t>Fixed Temp at 77K &amp; 300K </a:t>
            </a:r>
            <a:endParaRPr lang="zh-TW" altLang="en-US" sz="1000" dirty="0">
              <a:latin typeface="+mj-lt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55" name="矩形 130"/>
          <p:cNvSpPr>
            <a:spLocks noChangeArrowheads="1"/>
          </p:cNvSpPr>
          <p:nvPr/>
        </p:nvSpPr>
        <p:spPr bwMode="auto">
          <a:xfrm>
            <a:off x="5464805" y="3182101"/>
            <a:ext cx="8715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latinLnBrk="1"/>
            <a:r>
              <a:rPr lang="zh-TW" altLang="en-US" sz="1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常溫 </a:t>
            </a:r>
            <a:r>
              <a:rPr lang="en-US" altLang="zh-TW" sz="1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 573K</a:t>
            </a:r>
            <a:endParaRPr lang="en-US" altLang="zh-TW" sz="1000">
              <a:solidFill>
                <a:srgbClr val="FF0000"/>
              </a:solidFill>
              <a:latin typeface="Gulim" pitchFamily="34" charset="-127"/>
              <a:ea typeface="Gulim" pitchFamily="34" charset="-127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869073" y="2805900"/>
            <a:ext cx="1223962" cy="2159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57" name="Picture 4" descr="image of 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42" y="3758364"/>
            <a:ext cx="5746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90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517" y="3420170"/>
            <a:ext cx="13081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" descr="image of 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914" y="3764466"/>
            <a:ext cx="52863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AutoShape 9"/>
          <p:cNvSpPr>
            <a:spLocks noChangeArrowheads="1"/>
          </p:cNvSpPr>
          <p:nvPr/>
        </p:nvSpPr>
        <p:spPr bwMode="auto">
          <a:xfrm>
            <a:off x="3959197" y="3506745"/>
            <a:ext cx="666561" cy="215900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sz="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約 </a:t>
            </a:r>
            <a:r>
              <a:rPr lang="en-US" altLang="ko-KR" sz="800" b="1" dirty="0"/>
              <a:t>1.0 Tesla </a:t>
            </a:r>
          </a:p>
        </p:txBody>
      </p:sp>
      <p:sp>
        <p:nvSpPr>
          <p:cNvPr id="64" name="矩形 140"/>
          <p:cNvSpPr>
            <a:spLocks noChangeArrowheads="1"/>
          </p:cNvSpPr>
          <p:nvPr/>
        </p:nvSpPr>
        <p:spPr bwMode="auto">
          <a:xfrm>
            <a:off x="3910706" y="4356274"/>
            <a:ext cx="15953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latinLnBrk="1"/>
            <a:r>
              <a:rPr lang="en-US" altLang="zh-TW" sz="9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Selection Magnets</a:t>
            </a:r>
          </a:p>
          <a:p>
            <a:pPr algn="ctr" latinLnBrk="1"/>
            <a:r>
              <a:rPr lang="en-US" altLang="zh-TW" sz="900" b="1" dirty="0">
                <a:solidFill>
                  <a:srgbClr val="FF0000"/>
                </a:solidFill>
                <a:latin typeface="+mj-lt"/>
                <a:ea typeface="Gulim" pitchFamily="34" charset="-127"/>
                <a:cs typeface="Times New Roman" pitchFamily="18" charset="0"/>
              </a:rPr>
              <a:t>0.31T, 0.37T , 0.55T , 1.0T</a:t>
            </a:r>
            <a:endParaRPr lang="en-US" altLang="zh-TW" sz="900" dirty="0">
              <a:solidFill>
                <a:srgbClr val="FF0000"/>
              </a:solidFill>
              <a:latin typeface="+mj-lt"/>
              <a:ea typeface="Gulim" pitchFamily="34" charset="-127"/>
            </a:endParaRPr>
          </a:p>
        </p:txBody>
      </p:sp>
      <p:sp>
        <p:nvSpPr>
          <p:cNvPr id="66" name="矩形 141"/>
          <p:cNvSpPr>
            <a:spLocks noChangeArrowheads="1"/>
          </p:cNvSpPr>
          <p:nvPr/>
        </p:nvSpPr>
        <p:spPr bwMode="auto">
          <a:xfrm>
            <a:off x="2435302" y="846977"/>
            <a:ext cx="3743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Model : HMS-5000</a:t>
            </a:r>
            <a:r>
              <a:rPr lang="zh-TW" altLang="en-US" sz="1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sz="1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/ HMS 5300 / HMS7000 </a:t>
            </a:r>
            <a:r>
              <a:rPr lang="en-US" altLang="zh-TW" sz="1000" b="1" dirty="0">
                <a:solidFill>
                  <a:srgbClr val="0033CC"/>
                </a:solidFill>
                <a:cs typeface="Times New Roman" pitchFamily="18" charset="0"/>
              </a:rPr>
              <a:t>–</a:t>
            </a:r>
            <a:r>
              <a:rPr lang="en-US" altLang="zh-TW" sz="10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TW" altLang="en-US" sz="1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可變溫</a:t>
            </a:r>
          </a:p>
        </p:txBody>
      </p:sp>
      <p:sp>
        <p:nvSpPr>
          <p:cNvPr id="67" name="矩形 66"/>
          <p:cNvSpPr/>
          <p:nvPr/>
        </p:nvSpPr>
        <p:spPr>
          <a:xfrm>
            <a:off x="2840609" y="856182"/>
            <a:ext cx="3040783" cy="2159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8" name="矩形 67"/>
          <p:cNvSpPr/>
          <p:nvPr/>
        </p:nvSpPr>
        <p:spPr>
          <a:xfrm>
            <a:off x="2656517" y="3110664"/>
            <a:ext cx="2808288" cy="158432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9" name="矩形 68"/>
          <p:cNvSpPr/>
          <p:nvPr/>
        </p:nvSpPr>
        <p:spPr>
          <a:xfrm>
            <a:off x="5464805" y="3110664"/>
            <a:ext cx="863600" cy="1584325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0" name="矩形 150"/>
          <p:cNvSpPr>
            <a:spLocks noChangeArrowheads="1"/>
          </p:cNvSpPr>
          <p:nvPr/>
        </p:nvSpPr>
        <p:spPr bwMode="auto">
          <a:xfrm>
            <a:off x="1776118" y="625892"/>
            <a:ext cx="825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 dirty="0">
                <a:solidFill>
                  <a:srgbClr val="FF0000"/>
                </a:solidFill>
              </a:rPr>
              <a:t>EVM-100</a:t>
            </a:r>
          </a:p>
        </p:txBody>
      </p:sp>
      <p:pic>
        <p:nvPicPr>
          <p:cNvPr id="71" name="Picture 94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5" y="913229"/>
            <a:ext cx="201612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矩形 162"/>
          <p:cNvSpPr>
            <a:spLocks noChangeArrowheads="1"/>
          </p:cNvSpPr>
          <p:nvPr/>
        </p:nvSpPr>
        <p:spPr bwMode="auto">
          <a:xfrm>
            <a:off x="480718" y="1849854"/>
            <a:ext cx="22320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zh-TW" sz="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可調整磁鐵間的間距改變磁場</a:t>
            </a:r>
            <a:r>
              <a:rPr lang="en-US" altLang="zh-TW" sz="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(Tesla)</a:t>
            </a:r>
            <a:r>
              <a:rPr lang="zh-TW" altLang="zh-TW" sz="8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的強度</a:t>
            </a:r>
            <a:endParaRPr lang="en-US" altLang="zh-TW" sz="800" b="1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74" name="Picture 10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55" y="2065754"/>
            <a:ext cx="1944688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" descr="\\Pascalnec\pascal_domain\中西専用\P1030140-4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21661" y="5207695"/>
            <a:ext cx="2077112" cy="160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文字方塊 74"/>
          <p:cNvSpPr txBox="1">
            <a:spLocks noChangeArrowheads="1"/>
          </p:cNvSpPr>
          <p:nvPr/>
        </p:nvSpPr>
        <p:spPr bwMode="auto">
          <a:xfrm>
            <a:off x="2784180" y="6231329"/>
            <a:ext cx="294987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TW" altLang="en-US" sz="900" b="0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900" b="1" dirty="0">
                <a:latin typeface="微軟正黑體" pitchFamily="34" charset="-120"/>
                <a:ea typeface="微軟正黑體" pitchFamily="34" charset="-120"/>
              </a:rPr>
              <a:t>除了金屬及半導體</a:t>
            </a:r>
            <a:r>
              <a:rPr lang="en-US" altLang="zh-TW" sz="900" b="1" dirty="0">
                <a:latin typeface="微軟正黑體" pitchFamily="34" charset="-120"/>
                <a:ea typeface="微軟正黑體" pitchFamily="34" charset="-120"/>
              </a:rPr>
              <a:t>, </a:t>
            </a:r>
            <a:r>
              <a:rPr lang="zh-TW" altLang="en-US" sz="9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絕緣體的表面分析</a:t>
            </a:r>
            <a:r>
              <a:rPr lang="zh-TW" altLang="en-US" sz="900" b="1" dirty="0">
                <a:latin typeface="微軟正黑體" pitchFamily="34" charset="-120"/>
                <a:ea typeface="微軟正黑體" pitchFamily="34" charset="-120"/>
              </a:rPr>
              <a:t>也能顯現 </a:t>
            </a:r>
            <a:endParaRPr lang="en-US" altLang="zh-TW" sz="9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9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在強大電流磁場中</a:t>
            </a:r>
            <a:r>
              <a:rPr lang="zh-TW" altLang="en-US" sz="900" b="1" dirty="0">
                <a:latin typeface="微軟正黑體" pitchFamily="34" charset="-120"/>
                <a:ea typeface="微軟正黑體" pitchFamily="34" charset="-120"/>
              </a:rPr>
              <a:t>也可以當場分析薄膜的成長過程 </a:t>
            </a:r>
            <a:endParaRPr lang="en-US" altLang="zh-TW" sz="900" b="1" dirty="0">
              <a:latin typeface="微軟正黑體" pitchFamily="34" charset="-120"/>
              <a:ea typeface="微軟正黑體" pitchFamily="34" charset="-120"/>
            </a:endParaRPr>
          </a:p>
          <a:p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itchFamily="34" charset="-120"/>
                <a:ea typeface="微軟正黑體" pitchFamily="34" charset="-120"/>
              </a:rPr>
              <a:t>◆ </a:t>
            </a:r>
            <a:r>
              <a:rPr lang="zh-TW" altLang="en-US" sz="900" b="1" dirty="0">
                <a:latin typeface="微軟正黑體" pitchFamily="34" charset="-120"/>
                <a:ea typeface="微軟正黑體" pitchFamily="34" charset="-120"/>
              </a:rPr>
              <a:t>因電力而浮動狀態的樣品也可以分析</a:t>
            </a:r>
          </a:p>
        </p:txBody>
      </p:sp>
      <p:pic>
        <p:nvPicPr>
          <p:cNvPr id="97" name="Picture 6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63" y="6786683"/>
            <a:ext cx="917691" cy="17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4" descr="Pascal_logo200"/>
          <p:cNvPicPr>
            <a:picLocks noChangeAspect="1" noChangeArrowheads="1"/>
          </p:cNvPicPr>
          <p:nvPr/>
        </p:nvPicPr>
        <p:blipFill>
          <a:blip r:embed="rId24" cstate="print"/>
          <a:srcRect l="11710" r="11710"/>
          <a:stretch>
            <a:fillRect/>
          </a:stretch>
        </p:blipFill>
        <p:spPr bwMode="auto">
          <a:xfrm>
            <a:off x="595453" y="4983752"/>
            <a:ext cx="647700" cy="273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27" y="3408447"/>
            <a:ext cx="2024910" cy="49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矩形 74"/>
          <p:cNvSpPr/>
          <p:nvPr/>
        </p:nvSpPr>
        <p:spPr>
          <a:xfrm>
            <a:off x="543175" y="3160335"/>
            <a:ext cx="2025105" cy="2159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2041566-FB2B-7B28-CCD8-DE9EF8F39A1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754518" y="5187647"/>
            <a:ext cx="1102699" cy="94847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8674FB11-55B4-6644-4790-DE50715E28D9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85184" y="5102268"/>
            <a:ext cx="1268665" cy="108008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6D470AD-D50B-20EE-D70D-EFA8847A9EDB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2247" t="2539" r="1831" b="4611"/>
          <a:stretch/>
        </p:blipFill>
        <p:spPr>
          <a:xfrm>
            <a:off x="3853188" y="5309524"/>
            <a:ext cx="1174043" cy="749871"/>
          </a:xfrm>
          <a:prstGeom prst="rect">
            <a:avLst/>
          </a:prstGeom>
        </p:spPr>
      </p:pic>
      <p:sp>
        <p:nvSpPr>
          <p:cNvPr id="8" name="正方形/長方形 61">
            <a:extLst>
              <a:ext uri="{FF2B5EF4-FFF2-40B4-BE49-F238E27FC236}">
                <a16:creationId xmlns:a16="http://schemas.microsoft.com/office/drawing/2014/main" id="{51C786EF-26DB-00E8-1777-77D13320B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180" y="7020570"/>
            <a:ext cx="3162795" cy="13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13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13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13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13"/>
              </a:spcBef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  <a:latin typeface="Calibri" panose="020F0502020204030204" pitchFamily="34" charset="0"/>
                <a:ea typeface="PMingLiU" panose="02020500000000000000" pitchFamily="18" charset="-120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組合材料的二元、三元或四元結構的磊晶膜生長</a:t>
            </a:r>
            <a:endParaRPr kumimoji="1" lang="en-US" altLang="zh-TW" sz="9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均勻和梯度的快速鐳射加熱，溫度 </a:t>
            </a:r>
            <a:r>
              <a:rPr kumimoji="1"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~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&gt;1000℃</a:t>
            </a: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即時原位 </a:t>
            </a:r>
            <a:r>
              <a:rPr kumimoji="1"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RHEED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Pattern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震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盪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強度監控</a:t>
            </a:r>
            <a:endParaRPr kumimoji="1" lang="en-US" altLang="zh-TW" sz="9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主腔體 </a:t>
            </a:r>
            <a:r>
              <a:rPr kumimoji="1"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: 6.7x10-7 Pa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、</a:t>
            </a:r>
            <a:r>
              <a:rPr kumimoji="1"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Load-Lock 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腔：</a:t>
            </a:r>
            <a:r>
              <a:rPr kumimoji="1"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6.7x10-5  Pa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kumimoji="1" lang="en-US" altLang="zh-TW" sz="9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專業</a:t>
            </a:r>
            <a:r>
              <a:rPr kumimoji="1" lang="en-US" altLang="zh-TW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LabView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成膜過程全自動</a:t>
            </a:r>
            <a:r>
              <a:rPr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製程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數位控制</a:t>
            </a:r>
            <a:endParaRPr kumimoji="1" lang="en-US" altLang="zh-TW" sz="9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9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高穩定性、高效率系統，可快速有效獲得成膜參數</a:t>
            </a:r>
            <a:endParaRPr kumimoji="1" lang="en-US" altLang="zh-TW" sz="9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" name="正方形/長方形 61">
            <a:extLst>
              <a:ext uri="{FF2B5EF4-FFF2-40B4-BE49-F238E27FC236}">
                <a16:creationId xmlns:a16="http://schemas.microsoft.com/office/drawing/2014/main" id="{C92B3557-844E-0092-A90C-EF2B482DAF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4180" y="8570590"/>
            <a:ext cx="1871662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7F7F7F"/>
                </a:solidFill>
                <a:latin typeface="Century Gothic" panose="020B0502020202020204" pitchFamily="34" charset="0"/>
                <a:ea typeface="HGSMinchoE" panose="02020800000000000000" pitchFamily="18" charset="-128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HGSMinchoE" panose="02020800000000000000" pitchFamily="18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HGSMinchoE" panose="02020800000000000000" pitchFamily="18" charset="-128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HGSMinchoE" panose="02020800000000000000" pitchFamily="18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HGSMinchoE" panose="02020800000000000000" pitchFamily="18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HGSMinchoE" panose="02020800000000000000" pitchFamily="18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HGSMinchoE" panose="02020800000000000000" pitchFamily="18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HGSMinchoE" panose="02020800000000000000" pitchFamily="18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rgbClr val="7F7F7F"/>
                </a:solidFill>
                <a:latin typeface="Century Gothic" panose="020B0502020202020204" pitchFamily="34" charset="0"/>
                <a:ea typeface="HGSMinchoE" panose="02020800000000000000" pitchFamily="18" charset="-128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900" b="1" dirty="0">
                <a:solidFill>
                  <a:srgbClr val="B263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不破壞分子結構</a:t>
            </a:r>
            <a:endParaRPr lang="en-US" altLang="zh-TW" sz="900" b="1" dirty="0">
              <a:solidFill>
                <a:srgbClr val="B2631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900" b="1" dirty="0">
                <a:solidFill>
                  <a:srgbClr val="B263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高質量 </a:t>
            </a:r>
            <a:r>
              <a:rPr lang="en-US" altLang="zh-TW" sz="900" b="1" dirty="0">
                <a:solidFill>
                  <a:srgbClr val="B263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&amp; </a:t>
            </a:r>
            <a:r>
              <a:rPr lang="zh-CN" altLang="en-US" sz="900" b="1" dirty="0">
                <a:solidFill>
                  <a:srgbClr val="B263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高效薄膜生長</a:t>
            </a:r>
            <a:endParaRPr lang="en-US" altLang="zh-TW" sz="900" b="1" dirty="0">
              <a:solidFill>
                <a:srgbClr val="B2631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900" b="1" dirty="0">
                <a:solidFill>
                  <a:srgbClr val="B263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專為粉未或離子液體靶材設計</a:t>
            </a:r>
            <a:endParaRPr lang="en-US" altLang="zh-TW" sz="900" b="1" dirty="0">
              <a:solidFill>
                <a:srgbClr val="B2631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900" b="1" dirty="0">
                <a:solidFill>
                  <a:srgbClr val="B263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高穩定雷射功率控制</a:t>
            </a:r>
            <a:endParaRPr lang="en-US" altLang="zh-TW" sz="900" b="1" dirty="0">
              <a:solidFill>
                <a:srgbClr val="B2631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900" b="1" dirty="0">
                <a:solidFill>
                  <a:srgbClr val="B263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鍍膜厚度即時監控</a:t>
            </a:r>
            <a:endParaRPr lang="en-US" altLang="zh-TW" sz="900" b="1" dirty="0">
              <a:solidFill>
                <a:srgbClr val="B2631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900" b="1" dirty="0">
                <a:solidFill>
                  <a:srgbClr val="B263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全自動鍍膜速率控制</a:t>
            </a:r>
            <a:endParaRPr lang="en-US" altLang="ja-JP" sz="900" b="1" dirty="0">
              <a:solidFill>
                <a:srgbClr val="B2631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None/>
            </a:pPr>
            <a:r>
              <a:rPr kumimoji="1" lang="en-US" altLang="zh-TW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◆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336699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TW" altLang="en-US" sz="900" b="1" i="0" u="none" strike="noStrike" cap="none" normalizeH="0" baseline="0" dirty="0">
                <a:ln>
                  <a:noFill/>
                </a:ln>
                <a:solidFill>
                  <a:srgbClr val="B26314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精準</a:t>
            </a:r>
            <a:r>
              <a:rPr lang="zh-TW" altLang="en-US" sz="900" b="1" dirty="0">
                <a:solidFill>
                  <a:srgbClr val="B2631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控制基板溫度</a:t>
            </a:r>
            <a:endParaRPr lang="ja-JP" altLang="en-US" sz="900" b="1" dirty="0">
              <a:solidFill>
                <a:srgbClr val="B2631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図 4">
            <a:extLst>
              <a:ext uri="{FF2B5EF4-FFF2-40B4-BE49-F238E27FC236}">
                <a16:creationId xmlns:a16="http://schemas.microsoft.com/office/drawing/2014/main" id="{02B1D6F8-2D9E-3021-4B69-0F8F77C94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81" y="8735596"/>
            <a:ext cx="1688004" cy="1343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13">
            <a:extLst>
              <a:ext uri="{FF2B5EF4-FFF2-40B4-BE49-F238E27FC236}">
                <a16:creationId xmlns:a16="http://schemas.microsoft.com/office/drawing/2014/main" id="{4F174B73-2A81-16E8-6005-79D30CF14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7962" y="10179580"/>
            <a:ext cx="67707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1487488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                                                              </a:t>
            </a:r>
            <a:r>
              <a:rPr lang="en-US" altLang="zh-TW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Tel: (02) 2219 8008  </a:t>
            </a:r>
            <a:endParaRPr lang="en-US" altLang="zh-TW" sz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                                                              </a:t>
            </a:r>
            <a:r>
              <a:rPr lang="pt-BR" altLang="zh-TW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E-mail: info@lihyuan.com.tw</a:t>
            </a:r>
          </a:p>
          <a:p>
            <a:r>
              <a:rPr lang="zh-TW" altLang="en-US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                                                             </a:t>
            </a:r>
            <a:r>
              <a:rPr lang="pt-BR" altLang="zh-TW" sz="1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 http://www.lihyuan.com.tw</a:t>
            </a:r>
            <a:endParaRPr lang="pt-BR" altLang="zh-TW" sz="120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70A17D-C998-6B6C-BC21-330B79E1F04C}"/>
              </a:ext>
            </a:extLst>
          </p:cNvPr>
          <p:cNvPicPr/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80" y="10210354"/>
            <a:ext cx="2232025" cy="525832"/>
          </a:xfrm>
          <a:prstGeom prst="rect">
            <a:avLst/>
          </a:prstGeom>
          <a:noFill/>
        </p:spPr>
      </p:pic>
      <p:pic>
        <p:nvPicPr>
          <p:cNvPr id="98" name="Picture 62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349" y="7037706"/>
            <a:ext cx="872596" cy="18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0BFF861-967E-B92E-BE78-084D6CACA820}"/>
              </a:ext>
            </a:extLst>
          </p:cNvPr>
          <p:cNvSpPr txBox="1"/>
          <p:nvPr/>
        </p:nvSpPr>
        <p:spPr>
          <a:xfrm>
            <a:off x="2773469" y="4878228"/>
            <a:ext cx="3600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b="1" dirty="0">
                <a:solidFill>
                  <a:srgbClr val="0000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原子散亂表面分析儀</a:t>
            </a:r>
            <a:r>
              <a:rPr lang="zh-TW" altLang="en-US" sz="1200" dirty="0">
                <a:solidFill>
                  <a:srgbClr val="0000CC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en-US" altLang="ja-JP" sz="1200" b="1" dirty="0">
                <a:ln w="3175" cmpd="sng">
                  <a:noFill/>
                  <a:prstDash val="solid"/>
                </a:ln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TOFLAS-3000</a:t>
            </a:r>
            <a:r>
              <a:rPr lang="en-US" altLang="ja-JP" sz="12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D6BF58C-EA08-0E1F-F8CD-2E6347E283E3}"/>
              </a:ext>
            </a:extLst>
          </p:cNvPr>
          <p:cNvSpPr txBox="1"/>
          <p:nvPr/>
        </p:nvSpPr>
        <p:spPr>
          <a:xfrm>
            <a:off x="2802018" y="8329101"/>
            <a:ext cx="2701174" cy="779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有機物雷射磊晶鍍膜系統</a:t>
            </a:r>
            <a:r>
              <a:rPr lang="en-US" altLang="zh-TW" sz="16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Gen Shin Gothic P Bold" panose="020B0602020203020207" pitchFamily="34" charset="-120"/>
              </a:rPr>
              <a:t>(PAIR-CWLD)</a:t>
            </a:r>
            <a:endParaRPr lang="zh-TW" altLang="zh-TW" sz="1600" b="1" kern="100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Gen Shin Gothic P Bold" panose="020B0602020203020207" pitchFamily="34" charset="-120"/>
            </a:endParaRPr>
          </a:p>
          <a:p>
            <a:endParaRPr lang="en-US" altLang="ja-JP" sz="1600" b="1" baseline="30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B37FCE0F-2C2A-6D11-6C9C-E384FE5D730A}"/>
              </a:ext>
            </a:extLst>
          </p:cNvPr>
          <p:cNvSpPr txBox="1"/>
          <p:nvPr/>
        </p:nvSpPr>
        <p:spPr>
          <a:xfrm>
            <a:off x="2784180" y="6732538"/>
            <a:ext cx="3156046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雷射分子束磊晶鍍膜系統 </a:t>
            </a:r>
            <a:r>
              <a:rPr lang="en-US" altLang="zh-TW" sz="1600" b="1" baseline="30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(PLD LASER MBE)</a:t>
            </a:r>
            <a:endParaRPr lang="zh-TW" altLang="en-US" sz="16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zh-TW" sz="1600" b="1" kern="100" dirty="0">
              <a:solidFill>
                <a:srgbClr val="FF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Gen Shin Gothic P Bold" panose="020B0602020203020207" pitchFamily="34" charset="-120"/>
            </a:endParaRPr>
          </a:p>
          <a:p>
            <a:endParaRPr lang="en-US" altLang="ja-JP" sz="1600" b="1" baseline="30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16" name="AutoShape 9">
            <a:extLst>
              <a:ext uri="{FF2B5EF4-FFF2-40B4-BE49-F238E27FC236}">
                <a16:creationId xmlns:a16="http://schemas.microsoft.com/office/drawing/2014/main" id="{F3028479-8B37-5CE5-0701-0AAB6F254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0997" y="3510774"/>
            <a:ext cx="724840" cy="215900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sz="800" b="1" dirty="0">
                <a:latin typeface="+mj-lt"/>
                <a:ea typeface="微軟正黑體" panose="020B0604030504040204" pitchFamily="34" charset="-120"/>
              </a:rPr>
              <a:t>約 </a:t>
            </a:r>
            <a:r>
              <a:rPr lang="en-US" altLang="zh-TW" sz="800" b="1" dirty="0">
                <a:latin typeface="+mj-lt"/>
                <a:ea typeface="微軟正黑體" panose="020B0604030504040204" pitchFamily="34" charset="-120"/>
              </a:rPr>
              <a:t>0.55</a:t>
            </a:r>
            <a:r>
              <a:rPr lang="en-US" altLang="ko-KR" sz="800" b="1" dirty="0">
                <a:latin typeface="+mj-lt"/>
                <a:ea typeface="微軟正黑體" panose="020B0604030504040204" pitchFamily="34" charset="-120"/>
              </a:rPr>
              <a:t> Tesla </a:t>
            </a:r>
          </a:p>
        </p:txBody>
      </p:sp>
    </p:spTree>
    <p:extLst>
      <p:ext uri="{BB962C8B-B14F-4D97-AF65-F5344CB8AC3E}">
        <p14:creationId xmlns:p14="http://schemas.microsoft.com/office/powerpoint/2010/main" val="433110861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10151</TotalTime>
  <Words>2395</Words>
  <Application>Microsoft Office PowerPoint</Application>
  <PresentationFormat>自訂</PresentationFormat>
  <Paragraphs>365</Paragraphs>
  <Slides>8</Slides>
  <Notes>0</Notes>
  <HiddenSlides>0</HiddenSlides>
  <MMClips>8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9" baseType="lpstr">
      <vt:lpstr>Gulim</vt:lpstr>
      <vt:lpstr>맑은 고딕</vt:lpstr>
      <vt:lpstr>微軟正黑體</vt:lpstr>
      <vt:lpstr>新細明體</vt:lpstr>
      <vt:lpstr>標楷體</vt:lpstr>
      <vt:lpstr>Arial</vt:lpstr>
      <vt:lpstr>Calibri</vt:lpstr>
      <vt:lpstr>Symbol</vt:lpstr>
      <vt:lpstr>Times New Roman</vt:lpstr>
      <vt:lpstr>Wingdings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CMT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KW</dc:creator>
  <cp:lastModifiedBy>henry chen</cp:lastModifiedBy>
  <cp:revision>702</cp:revision>
  <cp:lastPrinted>2023-10-04T02:34:23Z</cp:lastPrinted>
  <dcterms:created xsi:type="dcterms:W3CDTF">2007-08-01T14:27:15Z</dcterms:created>
  <dcterms:modified xsi:type="dcterms:W3CDTF">2024-12-10T06:45:02Z</dcterms:modified>
</cp:coreProperties>
</file>