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1" r:id="rId2"/>
    <p:sldId id="257" r:id="rId3"/>
  </p:sldIdLst>
  <p:sldSz cx="7561263" cy="9721850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614" y="-72"/>
      </p:cViewPr>
      <p:guideLst>
        <p:guide orient="horz" pos="3063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1" rIns="99041" bIns="49521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zh-TW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1" rIns="99041" bIns="49521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zh-TW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057400" y="766763"/>
            <a:ext cx="2986088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1" rIns="99041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1" rIns="99041" bIns="49521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zh-TW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1" rIns="99041" bIns="49521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F0FC9C60-4C0B-49DA-9778-A1EC8835783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6738" y="3019425"/>
            <a:ext cx="6427787" cy="208438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3475" y="5508625"/>
            <a:ext cx="5294313" cy="24844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03ABE-6230-4612-97C4-F12C47003E0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074D3-A37C-4F20-8440-875DD3C7B2E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3225" y="388938"/>
            <a:ext cx="1700213" cy="82946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9413" y="388938"/>
            <a:ext cx="4951412" cy="82946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EA657-63BF-4FC8-A31F-0695BF55207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F812E-6291-49E6-B9D9-B7550C2FDDA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6900" y="6246813"/>
            <a:ext cx="6427788" cy="19319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6900" y="4121150"/>
            <a:ext cx="6427788" cy="21256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19A01-3C70-470D-9BB8-C064044F9C5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9413" y="2268538"/>
            <a:ext cx="3325812" cy="6415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57625" y="2268538"/>
            <a:ext cx="3325813" cy="6415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23F5E-5A62-4A35-B97D-C789CD4C9F7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825" y="388938"/>
            <a:ext cx="6805613" cy="162083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7825" y="2176463"/>
            <a:ext cx="3341688" cy="906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7825" y="3082925"/>
            <a:ext cx="3341688" cy="5600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750" y="2176463"/>
            <a:ext cx="3341688" cy="906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750" y="3082925"/>
            <a:ext cx="3341688" cy="5600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DA47-5668-4E9C-B422-7162EE21DD4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92675-8615-46EB-9E69-1EC43B71806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1DEF4-0F5A-4E2F-854C-D4D4BA2637E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825" y="387350"/>
            <a:ext cx="2487613" cy="16478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5925" y="387350"/>
            <a:ext cx="4227513" cy="8296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7825" y="2035175"/>
            <a:ext cx="2487613" cy="6648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A606B-C902-4AF2-A262-93B1AD94557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725" y="6805613"/>
            <a:ext cx="4535488" cy="803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725" y="868363"/>
            <a:ext cx="4535488" cy="58340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725" y="7608888"/>
            <a:ext cx="4535488" cy="1141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1C851-5CBD-42A4-BF39-521AC7D9D23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9413" y="388938"/>
            <a:ext cx="6804025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2268538"/>
            <a:ext cx="6804025" cy="641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9413" y="8853488"/>
            <a:ext cx="1763712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8853488"/>
            <a:ext cx="2395537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8853488"/>
            <a:ext cx="17653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F437FA-605E-4BF1-8A3D-77BEC59E620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900113" y="612775"/>
            <a:ext cx="46085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zh-TW" altLang="de-DE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差示掃描量熱儀 </a:t>
            </a:r>
            <a:r>
              <a:rPr kumimoji="0" lang="de-DE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en-US" altLang="zh-TW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DSC</a:t>
            </a:r>
            <a:r>
              <a:rPr kumimoji="0" lang="zh-TW" altLang="de-DE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kumimoji="0" lang="de-DE" altLang="zh-TW" sz="20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Differential Scanning Calorimetry</a:t>
            </a:r>
            <a:endParaRPr kumimoji="0" lang="zh-TW" altLang="de-DE" sz="2000" b="1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189038" y="2268538"/>
            <a:ext cx="54006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zh-TW" altLang="de-DE" sz="1200"/>
              <a:t>差示掃描量熱法（</a:t>
            </a:r>
            <a:r>
              <a:rPr kumimoji="0" lang="en-US" altLang="zh-TW" sz="1200"/>
              <a:t>DSC</a:t>
            </a:r>
            <a:r>
              <a:rPr kumimoji="0" lang="zh-TW" altLang="de-DE" sz="1200"/>
              <a:t>）為使樣品處於程式控制的溫度下，</a:t>
            </a:r>
          </a:p>
          <a:p>
            <a:pPr>
              <a:lnSpc>
                <a:spcPct val="120000"/>
              </a:lnSpc>
            </a:pPr>
            <a:r>
              <a:rPr kumimoji="0" lang="zh-TW" altLang="de-DE" sz="1200"/>
              <a:t>觀察樣品和參比物之間的熱流差隨溫度或時間的函數。</a:t>
            </a:r>
          </a:p>
          <a:p>
            <a:pPr>
              <a:lnSpc>
                <a:spcPct val="120000"/>
              </a:lnSpc>
            </a:pPr>
            <a:r>
              <a:rPr kumimoji="0" lang="zh-TW" altLang="de-DE" sz="1200"/>
              <a:t>廣泛應用於塑膠、橡膠、塗料、食品、醫藥、生物有機體、無機材料、</a:t>
            </a:r>
          </a:p>
          <a:p>
            <a:pPr>
              <a:lnSpc>
                <a:spcPct val="120000"/>
              </a:lnSpc>
            </a:pPr>
            <a:r>
              <a:rPr kumimoji="0" lang="zh-TW" altLang="de-DE" sz="1200"/>
              <a:t>金屬材料與複合材料等領域。</a:t>
            </a:r>
          </a:p>
        </p:txBody>
      </p:sp>
      <p:graphicFrame>
        <p:nvGraphicFramePr>
          <p:cNvPr id="28677" name="Group 5"/>
          <p:cNvGraphicFramePr>
            <a:graphicFrameLocks noGrp="1"/>
          </p:cNvGraphicFramePr>
          <p:nvPr/>
        </p:nvGraphicFramePr>
        <p:xfrm>
          <a:off x="1116013" y="3421063"/>
          <a:ext cx="4465637" cy="2117725"/>
        </p:xfrm>
        <a:graphic>
          <a:graphicData uri="http://schemas.openxmlformats.org/drawingml/2006/table">
            <a:tbl>
              <a:tblPr/>
              <a:tblGrid>
                <a:gridCol w="2520950"/>
                <a:gridCol w="1944687"/>
              </a:tblGrid>
              <a:tr h="2117725">
                <a:tc>
                  <a:txBody>
                    <a:bodyPr/>
                    <a:lstStyle/>
                    <a:p>
                      <a:pPr marL="0" marR="0" lvl="0" indent="762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測量與研究材料的如下特性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: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 </a:t>
                      </a:r>
                      <a:endParaRPr kumimoji="0" lang="de-DE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熔融與結晶過程 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玻璃化轉變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氧化穩定性</a:t>
                      </a:r>
                      <a:r>
                        <a:rPr kumimoji="0" lang="de-DE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氧化誘導期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O.I.T. </a:t>
                      </a:r>
                      <a:endParaRPr kumimoji="0" lang="de-DE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多晶形 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相容性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反應熱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熱穩定性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特徵溫度 </a:t>
                      </a:r>
                      <a:endParaRPr kumimoji="0" lang="zh-TW" alt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762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endParaRPr kumimoji="0" lang="zh-TW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結晶度</a:t>
                      </a:r>
                      <a:endParaRPr kumimoji="0" lang="zh-TW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相轉變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比熱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液晶轉變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固化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反應動力學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純度 </a:t>
                      </a:r>
                      <a:endParaRPr kumimoji="0" lang="zh-TW" alt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7620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zh-TW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材料鑒別结晶度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755650" y="5868988"/>
            <a:ext cx="1735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en-US" altLang="zh-TW" sz="1400" b="1">
                <a:solidFill>
                  <a:schemeClr val="accent2"/>
                </a:solidFill>
              </a:rPr>
              <a:t>DSC 200 F3 Maia®</a:t>
            </a:r>
            <a:endParaRPr kumimoji="0" lang="de-DE" altLang="zh-TW" sz="1400">
              <a:solidFill>
                <a:schemeClr val="accent2"/>
              </a:solidFill>
            </a:endParaRPr>
          </a:p>
        </p:txBody>
      </p:sp>
      <p:pic>
        <p:nvPicPr>
          <p:cNvPr id="28688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6229350"/>
            <a:ext cx="2305050" cy="1539875"/>
          </a:xfrm>
          <a:prstGeom prst="rect">
            <a:avLst/>
          </a:prstGeom>
          <a:noFill/>
        </p:spPr>
      </p:pic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492500" y="5868988"/>
            <a:ext cx="3600450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pPr>
              <a:lnSpc>
                <a:spcPct val="110000"/>
              </a:lnSpc>
            </a:pPr>
            <a:r>
              <a:rPr kumimoji="0" lang="en-US" altLang="zh-TW" sz="1400" b="1">
                <a:solidFill>
                  <a:srgbClr val="006600"/>
                </a:solidFill>
              </a:rPr>
              <a:t>DSC 200 F3 Maia® - </a:t>
            </a:r>
            <a:r>
              <a:rPr kumimoji="0" lang="zh-TW" altLang="de-DE" sz="1400" b="1">
                <a:solidFill>
                  <a:srgbClr val="006600"/>
                </a:solidFill>
              </a:rPr>
              <a:t>技術參數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溫度範圍：</a:t>
            </a:r>
            <a:r>
              <a:rPr kumimoji="0" lang="en-US" altLang="zh-TW" sz="1200"/>
              <a:t>-170</a:t>
            </a:r>
            <a:r>
              <a:rPr kumimoji="0" lang="de-DE" altLang="zh-TW" sz="1200"/>
              <a:t>℃</a:t>
            </a:r>
            <a:r>
              <a:rPr kumimoji="0" lang="en-US" altLang="zh-TW" sz="1200"/>
              <a:t> ... 600℃</a:t>
            </a:r>
            <a:r>
              <a:rPr kumimoji="0" lang="de-DE" altLang="zh-TW" sz="1200"/>
              <a:t>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升溫</a:t>
            </a:r>
            <a:r>
              <a:rPr kumimoji="0" lang="de-DE" altLang="zh-TW" sz="1200"/>
              <a:t>/</a:t>
            </a:r>
            <a:r>
              <a:rPr kumimoji="0" lang="zh-TW" altLang="de-DE" sz="1200"/>
              <a:t>冷卻速率：</a:t>
            </a:r>
            <a:r>
              <a:rPr kumimoji="0" lang="en-US" altLang="zh-TW" sz="1200"/>
              <a:t>0 ... 100K/min </a:t>
            </a:r>
            <a:endParaRPr kumimoji="0" lang="de-DE" altLang="zh-TW" sz="1200"/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感測器：熱流型感測器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測量範圍：</a:t>
            </a:r>
            <a:r>
              <a:rPr kumimoji="0" lang="en-US" altLang="zh-TW" sz="1200"/>
              <a:t>0 mW ... ± 600 mW </a:t>
            </a:r>
            <a:endParaRPr kumimoji="0" lang="de-DE" altLang="zh-TW" sz="1200"/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溫度精度：</a:t>
            </a:r>
            <a:r>
              <a:rPr kumimoji="0" lang="en-US" altLang="zh-TW" sz="1200"/>
              <a:t>&lt; 0.1K</a:t>
            </a:r>
            <a:r>
              <a:rPr kumimoji="0" lang="zh-TW" altLang="de-DE" sz="1200"/>
              <a:t>（標準金屬）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熱焓精度：</a:t>
            </a:r>
            <a:r>
              <a:rPr kumimoji="0" lang="en-US" altLang="zh-TW" sz="1200"/>
              <a:t>&lt; 0.1%</a:t>
            </a:r>
            <a:r>
              <a:rPr kumimoji="0" lang="zh-TW" altLang="de-DE" sz="1200"/>
              <a:t>（標準金屬）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可選冷卻設備：壓縮空氣冷卻，液氮，機械冷卻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測量氣氛：惰性、氧化性，可實現自動氣體切換。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自動進樣器（選項）：</a:t>
            </a:r>
            <a:r>
              <a:rPr kumimoji="0" lang="en-US" altLang="zh-TW" sz="1200"/>
              <a:t>20 </a:t>
            </a:r>
            <a:r>
              <a:rPr kumimoji="0" lang="zh-TW" altLang="de-DE" sz="1200"/>
              <a:t>個樣品</a:t>
            </a:r>
            <a:r>
              <a:rPr kumimoji="0" lang="en-US" altLang="zh-TW" sz="1200"/>
              <a:t>/</a:t>
            </a:r>
            <a:r>
              <a:rPr kumimoji="0" lang="zh-TW" altLang="de-DE" sz="1200"/>
              <a:t>參比位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de-DE" altLang="zh-TW" sz="1200"/>
              <a:t>PC</a:t>
            </a:r>
            <a:r>
              <a:rPr kumimoji="0" lang="zh-TW" altLang="de-DE" sz="1200"/>
              <a:t>介面</a:t>
            </a:r>
            <a:r>
              <a:rPr kumimoji="0" lang="de-DE" altLang="zh-TW" sz="1200"/>
              <a:t>:USB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zh-TW" altLang="de-DE" sz="1200"/>
              <a:t>控制器：內置</a:t>
            </a:r>
            <a:r>
              <a:rPr kumimoji="0" lang="zh-TW" altLang="en-US" sz="1200"/>
              <a:t> </a:t>
            </a:r>
            <a:r>
              <a:rPr kumimoji="0" lang="en-US" altLang="zh-TW" sz="1200"/>
              <a:t>TASC 414/6 </a:t>
            </a:r>
            <a:endParaRPr kumimoji="0" lang="de-DE" altLang="zh-TW" sz="2400">
              <a:latin typeface="Times New Roman" pitchFamily="18" charset="0"/>
            </a:endParaRPr>
          </a:p>
        </p:txBody>
      </p:sp>
      <p:pic>
        <p:nvPicPr>
          <p:cNvPr id="28690" name="Picture 18" descr="dsc-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252413"/>
            <a:ext cx="1295400" cy="1295400"/>
          </a:xfrm>
          <a:prstGeom prst="rect">
            <a:avLst/>
          </a:prstGeom>
          <a:noFill/>
        </p:spPr>
      </p:pic>
      <p:pic>
        <p:nvPicPr>
          <p:cNvPr id="28691" name="Picture 19" descr="DSC 200F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3000" y="7597775"/>
            <a:ext cx="847725" cy="523875"/>
          </a:xfrm>
          <a:prstGeom prst="rect">
            <a:avLst/>
          </a:prstGeom>
          <a:noFill/>
        </p:spPr>
      </p:pic>
      <p:graphicFrame>
        <p:nvGraphicFramePr>
          <p:cNvPr id="28693" name="Group 21"/>
          <p:cNvGraphicFramePr>
            <a:graphicFrameLocks noGrp="1"/>
          </p:cNvGraphicFramePr>
          <p:nvPr/>
        </p:nvGraphicFramePr>
        <p:xfrm>
          <a:off x="828675" y="1620838"/>
          <a:ext cx="4897438" cy="548640"/>
        </p:xfrm>
        <a:graphic>
          <a:graphicData uri="http://schemas.openxmlformats.org/drawingml/2006/table">
            <a:tbl>
              <a:tblPr/>
              <a:tblGrid>
                <a:gridCol w="489743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符合國際標準</a:t>
                      </a:r>
                      <a:r>
                        <a:rPr kumimoji="1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:</a:t>
                      </a:r>
                      <a:r>
                        <a:rPr kumimoji="1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 ISO 11357, ASTM E 967, ASTM E 968, ASTM E 793, ASTM D 3895, ASTM D 3417, ASTM D 3418, DIN 51004, DIN 51007, DIN 53765</a:t>
                      </a: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。</a:t>
                      </a:r>
                      <a:r>
                        <a:rPr kumimoji="1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ISO 11358, ISO/DIS 9924, ASTM E 1131, ASTM D 3850, DIN 51006.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116013" y="757238"/>
            <a:ext cx="41751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904" tIns="37952" rIns="75904" bIns="37952" anchor="ctr">
            <a:spAutoFit/>
          </a:bodyPr>
          <a:lstStyle/>
          <a:p>
            <a:pPr defTabSz="758825"/>
            <a:r>
              <a:rPr lang="zh-TW" altLang="en-US" sz="18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熱重分析儀 </a:t>
            </a:r>
            <a:r>
              <a:rPr lang="en-US" altLang="zh-TW" sz="18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Thermogravimetry (TGA)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612775" y="1981200"/>
            <a:ext cx="64087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904" tIns="37952" rIns="75904" bIns="37952" anchor="ctr">
            <a:spAutoFit/>
          </a:bodyPr>
          <a:lstStyle/>
          <a:p>
            <a:pPr defTabSz="758825">
              <a:lnSpc>
                <a:spcPct val="120000"/>
              </a:lnSpc>
            </a:pPr>
            <a:r>
              <a:rPr lang="zh-TW" altLang="en-US" sz="1200"/>
              <a:t>熱重分析法（</a:t>
            </a:r>
            <a:r>
              <a:rPr lang="en-US" altLang="zh-TW" sz="1200"/>
              <a:t>TGA</a:t>
            </a:r>
            <a:r>
              <a:rPr lang="zh-TW" altLang="en-US" sz="1200"/>
              <a:t>）是在升溫、 恒溫或降溫過程中</a:t>
            </a:r>
            <a:r>
              <a:rPr lang="en-US" altLang="zh-TW" sz="1200"/>
              <a:t>, </a:t>
            </a:r>
            <a:r>
              <a:rPr lang="zh-TW" altLang="en-US" sz="1200"/>
              <a:t>觀察樣品的品質隨溫度或時間的函數。</a:t>
            </a:r>
          </a:p>
          <a:p>
            <a:pPr defTabSz="758825">
              <a:lnSpc>
                <a:spcPct val="120000"/>
              </a:lnSpc>
            </a:pPr>
            <a:r>
              <a:rPr lang="zh-TW" altLang="en-US" sz="1200"/>
              <a:t>廣泛應用於化學、 塑膠、 橡膠、 塗料、粘合劑、醫藥、食品、催化劑、礦物、陶瓷、</a:t>
            </a:r>
          </a:p>
          <a:p>
            <a:pPr defTabSz="758825">
              <a:lnSpc>
                <a:spcPct val="120000"/>
              </a:lnSpc>
            </a:pPr>
            <a:r>
              <a:rPr lang="zh-TW" altLang="en-US" sz="1200"/>
              <a:t>無機材料、金屬材料與複合材料等各領域的研究開發、工藝優化與品質監控。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01675" y="2844800"/>
            <a:ext cx="431958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76200">
              <a:lnSpc>
                <a:spcPct val="120000"/>
              </a:lnSpc>
              <a:tabLst>
                <a:tab pos="457200" algn="l"/>
              </a:tabLst>
            </a:pPr>
            <a:r>
              <a:rPr kumimoji="0" lang="en-US" altLang="zh-TW" sz="1200">
                <a:solidFill>
                  <a:schemeClr val="accent2"/>
                </a:solidFill>
              </a:rPr>
              <a:t>NETZSCH TGA </a:t>
            </a:r>
            <a:r>
              <a:rPr kumimoji="0" lang="zh-TW" altLang="de-DE" sz="1200">
                <a:solidFill>
                  <a:schemeClr val="accent2"/>
                </a:solidFill>
              </a:rPr>
              <a:t>特性</a:t>
            </a:r>
            <a:r>
              <a:rPr kumimoji="0" lang="en-US" altLang="zh-TW" sz="1200">
                <a:solidFill>
                  <a:schemeClr val="accent2"/>
                </a:solidFill>
              </a:rPr>
              <a:t>:</a:t>
            </a:r>
            <a:endParaRPr kumimoji="0" lang="de-DE" altLang="zh-TW" sz="1200">
              <a:solidFill>
                <a:schemeClr val="accent2"/>
              </a:solidFill>
            </a:endParaRPr>
          </a:p>
          <a:p>
            <a:pPr indent="76200"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kumimoji="0" lang="zh-TW" altLang="de-DE" sz="1200"/>
              <a:t>頂部裝樣系統</a:t>
            </a:r>
            <a:r>
              <a:rPr kumimoji="0" lang="en-US" altLang="zh-TW" sz="1200"/>
              <a:t>, </a:t>
            </a:r>
            <a:r>
              <a:rPr kumimoji="0" lang="zh-TW" altLang="de-DE" sz="1200"/>
              <a:t>操作方便</a:t>
            </a:r>
            <a:r>
              <a:rPr kumimoji="0" lang="en-US" altLang="zh-TW" sz="1200"/>
              <a:t>, </a:t>
            </a:r>
            <a:r>
              <a:rPr kumimoji="0" lang="zh-TW" altLang="de-DE" sz="1200"/>
              <a:t>不易損壞</a:t>
            </a:r>
            <a:r>
              <a:rPr kumimoji="0" lang="en-US" altLang="zh-TW" sz="1200"/>
              <a:t>, </a:t>
            </a:r>
            <a:r>
              <a:rPr kumimoji="0" lang="zh-TW" altLang="de-DE" sz="1200"/>
              <a:t>防止樣品污染</a:t>
            </a:r>
          </a:p>
          <a:p>
            <a:pPr indent="76200"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kumimoji="0" lang="zh-TW" altLang="de-DE" sz="1200"/>
              <a:t>標配真空密閉垂直式的設計</a:t>
            </a:r>
            <a:r>
              <a:rPr kumimoji="0" lang="en-US" altLang="zh-TW" sz="1200"/>
              <a:t>, </a:t>
            </a:r>
            <a:r>
              <a:rPr kumimoji="0" lang="zh-TW" altLang="de-DE" sz="1200"/>
              <a:t>自動真空</a:t>
            </a:r>
            <a:r>
              <a:rPr kumimoji="0" lang="en-US" altLang="zh-TW" sz="1200"/>
              <a:t>, </a:t>
            </a:r>
            <a:r>
              <a:rPr kumimoji="0" lang="zh-TW" altLang="de-DE" sz="1200"/>
              <a:t>保證測量氣氛純淨</a:t>
            </a:r>
          </a:p>
          <a:p>
            <a:pPr indent="76200"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kumimoji="0" lang="zh-TW" altLang="de-DE" sz="1200"/>
              <a:t>標配高精度恆溫水漕</a:t>
            </a:r>
            <a:r>
              <a:rPr kumimoji="0" lang="en-US" altLang="zh-TW" sz="1200"/>
              <a:t>, </a:t>
            </a:r>
            <a:r>
              <a:rPr kumimoji="0" lang="zh-TW" altLang="de-DE" sz="1200"/>
              <a:t>確保天平的測量精度及穩定性</a:t>
            </a:r>
          </a:p>
          <a:p>
            <a:pPr indent="76200"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kumimoji="0" lang="zh-TW" altLang="de-DE" sz="1200"/>
              <a:t>優化結構設計特別適合於與傅立葉紅外或氣相質譜進行聯用</a:t>
            </a:r>
            <a:r>
              <a:rPr kumimoji="0" lang="en-US" altLang="zh-TW" sz="1200"/>
              <a:t>,</a:t>
            </a:r>
            <a:endParaRPr kumimoji="0" lang="de-DE" altLang="zh-TW" sz="1200"/>
          </a:p>
          <a:p>
            <a:pPr indent="76200"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kumimoji="0" lang="zh-TW" altLang="de-DE" sz="1200"/>
              <a:t>進行反應或分解過程中的逸出氣體檢測以獲取更多資訊。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924300" y="4429125"/>
            <a:ext cx="28162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904" tIns="37952" rIns="75904" bIns="37952" anchor="ctr">
            <a:spAutoFit/>
          </a:bodyPr>
          <a:lstStyle/>
          <a:p>
            <a:pPr defTabSz="758825">
              <a:lnSpc>
                <a:spcPct val="120000"/>
              </a:lnSpc>
            </a:pPr>
            <a:r>
              <a:rPr lang="zh-TW" altLang="en-US" sz="1200">
                <a:solidFill>
                  <a:schemeClr val="accent2"/>
                </a:solidFill>
              </a:rPr>
              <a:t>測量與研究材料的如下特性</a:t>
            </a:r>
            <a:r>
              <a:rPr lang="en-US" altLang="zh-TW" sz="1200">
                <a:solidFill>
                  <a:schemeClr val="accent2"/>
                </a:solidFill>
              </a:rPr>
              <a:t>: </a:t>
            </a:r>
          </a:p>
          <a:p>
            <a:pPr defTabSz="758825">
              <a:lnSpc>
                <a:spcPct val="120000"/>
              </a:lnSpc>
              <a:buFontTx/>
              <a:buChar char="•"/>
            </a:pPr>
            <a:r>
              <a:rPr lang="zh-TW" altLang="en-US" sz="1200"/>
              <a:t>熱穩定性 </a:t>
            </a:r>
            <a:r>
              <a:rPr lang="en-US" altLang="zh-TW" sz="1200"/>
              <a:t>/ </a:t>
            </a:r>
            <a:r>
              <a:rPr lang="zh-TW" altLang="en-US" sz="1200"/>
              <a:t>分解過程 </a:t>
            </a:r>
          </a:p>
          <a:p>
            <a:pPr defTabSz="758825">
              <a:lnSpc>
                <a:spcPct val="120000"/>
              </a:lnSpc>
              <a:buFontTx/>
              <a:buChar char="•"/>
            </a:pPr>
            <a:r>
              <a:rPr lang="zh-TW" altLang="en-US" sz="1200"/>
              <a:t>吸附與解吸 </a:t>
            </a:r>
            <a:r>
              <a:rPr lang="en-US" altLang="zh-TW" sz="1200"/>
              <a:t>/ </a:t>
            </a:r>
            <a:r>
              <a:rPr lang="zh-TW" altLang="en-US" sz="1200"/>
              <a:t>氧化與還原 </a:t>
            </a:r>
          </a:p>
          <a:p>
            <a:pPr defTabSz="758825">
              <a:lnSpc>
                <a:spcPct val="120000"/>
              </a:lnSpc>
              <a:buFontTx/>
              <a:buChar char="•"/>
            </a:pPr>
            <a:r>
              <a:rPr lang="zh-TW" altLang="en-US" sz="1200"/>
              <a:t>成分的定量分析 </a:t>
            </a:r>
            <a:r>
              <a:rPr lang="en-US" altLang="zh-TW" sz="1200"/>
              <a:t>/ </a:t>
            </a:r>
            <a:r>
              <a:rPr lang="zh-TW" altLang="en-US" sz="1200"/>
              <a:t>添加劑與填充劑影響 </a:t>
            </a:r>
          </a:p>
          <a:p>
            <a:pPr defTabSz="758825">
              <a:lnSpc>
                <a:spcPct val="120000"/>
              </a:lnSpc>
              <a:buFontTx/>
              <a:buChar char="•"/>
            </a:pPr>
            <a:r>
              <a:rPr lang="zh-TW" altLang="en-US" sz="1200"/>
              <a:t>水分與揮發物</a:t>
            </a:r>
          </a:p>
          <a:p>
            <a:pPr defTabSz="758825">
              <a:lnSpc>
                <a:spcPct val="120000"/>
              </a:lnSpc>
              <a:buFontTx/>
              <a:buChar char="•"/>
            </a:pPr>
            <a:r>
              <a:rPr lang="zh-TW" altLang="en-US" sz="1200"/>
              <a:t>反應動力學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828675" y="5581650"/>
            <a:ext cx="26987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5904" tIns="37952" rIns="75904" bIns="37952" anchor="ctr">
            <a:spAutoFit/>
          </a:bodyPr>
          <a:lstStyle/>
          <a:p>
            <a:pPr defTabSz="758825"/>
            <a:r>
              <a:rPr lang="zh-TW" altLang="en-US" sz="1400" b="1">
                <a:solidFill>
                  <a:schemeClr val="accent2"/>
                </a:solidFill>
              </a:rPr>
              <a:t>熱重分析儀 </a:t>
            </a:r>
            <a:r>
              <a:rPr lang="en-US" altLang="zh-TW" sz="1400" b="1">
                <a:solidFill>
                  <a:schemeClr val="accent2"/>
                </a:solidFill>
              </a:rPr>
              <a:t>TG 209 F3 Tarsus®</a:t>
            </a:r>
            <a:endParaRPr lang="en-US" altLang="zh-TW" sz="1400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900113" y="6013450"/>
            <a:ext cx="3240087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tabLst>
                <a:tab pos="457200" algn="l"/>
              </a:tabLst>
            </a:pPr>
            <a:r>
              <a:rPr lang="en-US" altLang="zh-TW" sz="1400" b="1">
                <a:solidFill>
                  <a:srgbClr val="008000"/>
                </a:solidFill>
              </a:rPr>
              <a:t>TG 209 F3 Tarsus - </a:t>
            </a:r>
            <a:r>
              <a:rPr lang="zh-TW" altLang="en-US" sz="1400" b="1">
                <a:solidFill>
                  <a:srgbClr val="008000"/>
                </a:solidFill>
              </a:rPr>
              <a:t>技術參數</a:t>
            </a:r>
            <a:endParaRPr lang="zh-TW" altLang="en-US" sz="1400">
              <a:solidFill>
                <a:srgbClr val="008000"/>
              </a:solidFill>
            </a:endParaRP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zh-TW" altLang="en-US" sz="1200"/>
              <a:t>溫度範圍：</a:t>
            </a:r>
            <a:r>
              <a:rPr lang="en-US" altLang="zh-TW" sz="1200"/>
              <a:t>RT ... 1000℃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zh-TW" altLang="en-US" sz="1200"/>
              <a:t>升降溫速率：</a:t>
            </a:r>
            <a:r>
              <a:rPr lang="en-US" altLang="zh-TW" sz="1200"/>
              <a:t>0 … 100 K/min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zh-TW" altLang="en-US" sz="1200"/>
              <a:t>冷卻時間：</a:t>
            </a:r>
            <a:r>
              <a:rPr lang="en-US" altLang="zh-TW" sz="1200"/>
              <a:t>20 </a:t>
            </a:r>
            <a:r>
              <a:rPr lang="zh-TW" altLang="en-US" sz="1200"/>
              <a:t>分鐘（</a:t>
            </a:r>
            <a:r>
              <a:rPr lang="en-US" altLang="zh-TW" sz="1200"/>
              <a:t>1000℃ ... 100℃</a:t>
            </a:r>
            <a:r>
              <a:rPr lang="zh-TW" altLang="en-US" sz="1200"/>
              <a:t>）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zh-TW" altLang="en-US" sz="1200"/>
              <a:t>寬廣的稱重範圍：最大 </a:t>
            </a:r>
            <a:r>
              <a:rPr lang="en-US" altLang="zh-TW" sz="1200"/>
              <a:t>2000mg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zh-TW" altLang="en-US" sz="1200"/>
              <a:t>天平解析度：</a:t>
            </a:r>
            <a:r>
              <a:rPr lang="en-US" altLang="zh-TW" sz="1200"/>
              <a:t>0.1 µg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zh-TW" altLang="en-US" sz="1200"/>
              <a:t>測量氣氛：惰性，氧化，靜態，真空</a:t>
            </a:r>
            <a:r>
              <a:rPr lang="en-US" altLang="zh-TW" sz="1200"/>
              <a:t>...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zh-TW" altLang="en-US" sz="1200"/>
              <a:t>氣體流量調整與自動切換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zh-TW" altLang="en-US" sz="1200"/>
              <a:t>氣密性設計，可抽真空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en-US" altLang="zh-TW" sz="1200"/>
              <a:t>C-DTA®</a:t>
            </a:r>
            <a:r>
              <a:rPr lang="zh-TW" altLang="en-US" sz="1200"/>
              <a:t>功能</a:t>
            </a:r>
            <a:r>
              <a:rPr lang="en-US" altLang="zh-TW" sz="1200"/>
              <a:t>, </a:t>
            </a:r>
            <a:r>
              <a:rPr lang="zh-TW" altLang="en-US" sz="1200"/>
              <a:t>並可用於溫度校正。（選項） </a:t>
            </a:r>
          </a:p>
          <a:p>
            <a:pPr>
              <a:lnSpc>
                <a:spcPct val="120000"/>
              </a:lnSpc>
              <a:buFontTx/>
              <a:buChar char="•"/>
              <a:tabLst>
                <a:tab pos="457200" algn="l"/>
              </a:tabLst>
            </a:pPr>
            <a:r>
              <a:rPr lang="en-US" altLang="zh-TW" sz="1200"/>
              <a:t>20 </a:t>
            </a:r>
            <a:r>
              <a:rPr lang="zh-TW" altLang="en-US" sz="1200"/>
              <a:t>個樣品位的自動進樣器（選項）。 </a:t>
            </a:r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6300788"/>
            <a:ext cx="2160587" cy="2025650"/>
          </a:xfrm>
          <a:prstGeom prst="rect">
            <a:avLst/>
          </a:prstGeom>
          <a:noFill/>
        </p:spPr>
      </p:pic>
      <p:pic>
        <p:nvPicPr>
          <p:cNvPr id="3104" name="Picture 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1288" y="468313"/>
            <a:ext cx="1296987" cy="1281112"/>
          </a:xfrm>
          <a:prstGeom prst="rect">
            <a:avLst/>
          </a:prstGeom>
          <a:noFill/>
        </p:spPr>
      </p:pic>
      <p:pic>
        <p:nvPicPr>
          <p:cNvPr id="3106" name="Picture 34" descr="TG 209F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063" y="6084888"/>
            <a:ext cx="847725" cy="523875"/>
          </a:xfrm>
          <a:prstGeom prst="rect">
            <a:avLst/>
          </a:prstGeom>
          <a:noFill/>
        </p:spPr>
      </p:pic>
      <p:graphicFrame>
        <p:nvGraphicFramePr>
          <p:cNvPr id="3131" name="Group 59"/>
          <p:cNvGraphicFramePr>
            <a:graphicFrameLocks noGrp="1"/>
          </p:cNvGraphicFramePr>
          <p:nvPr/>
        </p:nvGraphicFramePr>
        <p:xfrm>
          <a:off x="1260475" y="1260475"/>
          <a:ext cx="3735388" cy="457200"/>
        </p:xfrm>
        <a:graphic>
          <a:graphicData uri="http://schemas.openxmlformats.org/drawingml/2006/table">
            <a:tbl>
              <a:tblPr/>
              <a:tblGrid>
                <a:gridCol w="3735388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符合國際標準</a:t>
                      </a: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:ISO 11358, ISO/DIS 9924, ASTM E 1131, ASTM D 3850, DIN 51006.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629</Words>
  <Application>Microsoft Office PowerPoint</Application>
  <PresentationFormat>自訂</PresentationFormat>
  <Paragraphs>67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Arial</vt:lpstr>
      <vt:lpstr>新細明體</vt:lpstr>
      <vt:lpstr>標楷體</vt:lpstr>
      <vt:lpstr>Times New Roman</vt:lpstr>
      <vt:lpstr>Symbol</vt:lpstr>
      <vt:lpstr>Gungsuh</vt:lpstr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45</cp:revision>
  <dcterms:created xsi:type="dcterms:W3CDTF">2007-07-30T14:24:28Z</dcterms:created>
  <dcterms:modified xsi:type="dcterms:W3CDTF">2019-05-16T05:54:27Z</dcterms:modified>
</cp:coreProperties>
</file>